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2"/>
  </p:notesMasterIdLst>
  <p:handoutMasterIdLst>
    <p:handoutMasterId r:id="rId13"/>
  </p:handoutMasterIdLst>
  <p:sldIdLst>
    <p:sldId id="296" r:id="rId2"/>
    <p:sldId id="302" r:id="rId3"/>
    <p:sldId id="298" r:id="rId4"/>
    <p:sldId id="295" r:id="rId5"/>
    <p:sldId id="297" r:id="rId6"/>
    <p:sldId id="301" r:id="rId7"/>
    <p:sldId id="300" r:id="rId8"/>
    <p:sldId id="286" r:id="rId9"/>
    <p:sldId id="294" r:id="rId10"/>
    <p:sldId id="290" r:id="rId11"/>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42"/>
    <p:restoredTop sz="95833"/>
  </p:normalViewPr>
  <p:slideViewPr>
    <p:cSldViewPr snapToGrid="0" snapToObjects="1">
      <p:cViewPr>
        <p:scale>
          <a:sx n="112" d="100"/>
          <a:sy n="112" d="100"/>
        </p:scale>
        <p:origin x="376" y="144"/>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handoutMaster" Target="handoutMasters/handout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r>
              <a:rPr lang="en-US" sz="2400" b="0" dirty="0" smtClean="0">
                <a:solidFill>
                  <a:schemeClr val="tx1"/>
                </a:solidFill>
                <a:latin typeface="Arial" charset="0"/>
                <a:ea typeface="Arial" charset="0"/>
                <a:cs typeface="Arial" charset="0"/>
              </a:rPr>
              <a:t>Data</a:t>
            </a:r>
            <a:r>
              <a:rPr lang="en-US" sz="2400" b="0" baseline="0" dirty="0" smtClean="0">
                <a:solidFill>
                  <a:schemeClr val="tx1"/>
                </a:solidFill>
                <a:latin typeface="Arial" charset="0"/>
                <a:ea typeface="Arial" charset="0"/>
                <a:cs typeface="Arial" charset="0"/>
              </a:rPr>
              <a:t> Analysis</a:t>
            </a:r>
            <a:endParaRPr lang="en-US" sz="2400" b="0" dirty="0">
              <a:solidFill>
                <a:schemeClr val="tx1"/>
              </a:solidFill>
              <a:latin typeface="Arial" charset="0"/>
              <a:ea typeface="Arial" charset="0"/>
              <a:cs typeface="Arial" charset="0"/>
            </a:endParaRPr>
          </a:p>
        </c:rich>
      </c:tx>
      <c:layout>
        <c:manualLayout>
          <c:xMode val="edge"/>
          <c:yMode val="edge"/>
          <c:x val="0.385308151093439"/>
          <c:y val="0.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endParaRPr lang="en-US"/>
        </a:p>
      </c:txPr>
    </c:title>
    <c:autoTitleDeleted val="0"/>
    <c:plotArea>
      <c:layout>
        <c:manualLayout>
          <c:layoutTarget val="inner"/>
          <c:xMode val="edge"/>
          <c:yMode val="edge"/>
          <c:x val="0.0694865452951582"/>
          <c:y val="0.18978671073609"/>
          <c:w val="0.904668524287347"/>
          <c:h val="0.617691604255488"/>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c:v>
                </c:pt>
                <c:pt idx="1">
                  <c:v>category </c:v>
                </c:pt>
                <c:pt idx="2">
                  <c:v>category </c:v>
                </c:pt>
                <c:pt idx="3">
                  <c:v>category </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c:v>
                </c:pt>
                <c:pt idx="1">
                  <c:v>category </c:v>
                </c:pt>
                <c:pt idx="2">
                  <c:v>category </c:v>
                </c:pt>
                <c:pt idx="3">
                  <c:v>category </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rgbClr val="00C7B1"/>
            </a:solidFill>
            <a:ln>
              <a:noFill/>
            </a:ln>
            <a:effectLst/>
          </c:spPr>
          <c:invertIfNegative val="0"/>
          <c:cat>
            <c:strRef>
              <c:f>Sheet1!$A$2:$A$5</c:f>
              <c:strCache>
                <c:ptCount val="4"/>
                <c:pt idx="0">
                  <c:v>category </c:v>
                </c:pt>
                <c:pt idx="1">
                  <c:v>category </c:v>
                </c:pt>
                <c:pt idx="2">
                  <c:v>category </c:v>
                </c:pt>
                <c:pt idx="3">
                  <c:v>category </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219"/>
        <c:overlap val="-27"/>
        <c:axId val="-1592975344"/>
        <c:axId val="-1592973024"/>
      </c:barChart>
      <c:catAx>
        <c:axId val="-1592975344"/>
        <c:scaling>
          <c:orientation val="minMax"/>
        </c:scaling>
        <c:delete val="0"/>
        <c:axPos val="b"/>
        <c:numFmt formatCode="General" sourceLinked="1"/>
        <c:majorTickMark val="none"/>
        <c:minorTickMark val="none"/>
        <c:tickLblPos val="nextTo"/>
        <c:spPr>
          <a:noFill/>
          <a:ln w="41275" cap="flat" cmpd="sng" algn="ctr">
            <a:solidFill>
              <a:schemeClr val="tx1"/>
            </a:solidFill>
            <a:round/>
          </a:ln>
          <a:effectLst/>
        </c:spPr>
        <c:txPr>
          <a:bodyPr rot="-60000000" spcFirstLastPara="1" vertOverflow="ellipsis" vert="horz" wrap="square" anchor="ctr" anchorCtr="1"/>
          <a:lstStyle/>
          <a:p>
            <a:pPr>
              <a:defRPr sz="1500" b="0" i="0" u="none" strike="noStrike" kern="1200" baseline="0">
                <a:solidFill>
                  <a:schemeClr val="tx1"/>
                </a:solidFill>
                <a:latin typeface="Arial" charset="0"/>
                <a:ea typeface="Arial" charset="0"/>
                <a:cs typeface="Arial" charset="0"/>
              </a:defRPr>
            </a:pPr>
            <a:endParaRPr lang="en-US"/>
          </a:p>
        </c:txPr>
        <c:crossAx val="-1592973024"/>
        <c:crosses val="autoZero"/>
        <c:auto val="1"/>
        <c:lblAlgn val="ctr"/>
        <c:lblOffset val="100"/>
        <c:noMultiLvlLbl val="0"/>
      </c:catAx>
      <c:valAx>
        <c:axId val="-1592973024"/>
        <c:scaling>
          <c:orientation val="minMax"/>
        </c:scaling>
        <c:delete val="0"/>
        <c:axPos val="l"/>
        <c:majorGridlines>
          <c:spPr>
            <a:ln w="9525" cap="flat" cmpd="sng" algn="ctr">
              <a:solidFill>
                <a:schemeClr val="tx1">
                  <a:lumMod val="15000"/>
                  <a:lumOff val="85000"/>
                </a:schemeClr>
              </a:solidFill>
              <a:prstDash val="dash"/>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Arial" charset="0"/>
                <a:ea typeface="Arial" charset="0"/>
                <a:cs typeface="Arial" charset="0"/>
              </a:defRPr>
            </a:pPr>
            <a:endParaRPr lang="en-US"/>
          </a:p>
        </c:txPr>
        <c:crossAx val="-1592975344"/>
        <c:crosses val="autoZero"/>
        <c:crossBetween val="between"/>
      </c:valAx>
      <c:spPr>
        <a:noFill/>
        <a:ln>
          <a:noFill/>
        </a:ln>
        <a:effectLst/>
      </c:spPr>
    </c:plotArea>
    <c:legend>
      <c:legendPos val="b"/>
      <c:layout>
        <c:manualLayout>
          <c:xMode val="edge"/>
          <c:yMode val="edge"/>
          <c:x val="0.210186910035848"/>
          <c:y val="0.93190648234362"/>
          <c:w val="0.606240040074514"/>
          <c:h val="0.067945372505546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Arial" charset="0"/>
              <a:ea typeface="Arial" charset="0"/>
              <a:cs typeface="Arial"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11/29/17</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png>
</file>

<file path=ppt/media/image6.jpg>
</file>

<file path=ppt/media/image7.jp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11/29/17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9</a:t>
            </a:fld>
            <a:endParaRPr lang="en-US" dirty="0"/>
          </a:p>
        </p:txBody>
      </p:sp>
    </p:spTree>
    <p:extLst>
      <p:ext uri="{BB962C8B-B14F-4D97-AF65-F5344CB8AC3E}">
        <p14:creationId xmlns:p14="http://schemas.microsoft.com/office/powerpoint/2010/main" val="162218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88950" cy="6857998"/>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tx1"/>
                </a:solidFill>
                <a:latin typeface="+mj-lt"/>
                <a:ea typeface="Georgia" charset="0"/>
                <a:cs typeface="Georgia" charset="0"/>
              </a:defRPr>
            </a:lvl1pPr>
          </a:lstStyle>
          <a:p>
            <a:pPr lvl="0"/>
            <a:r>
              <a:rPr lang="en-US" dirty="0" smtClean="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1"/>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spTree>
    <p:extLst>
      <p:ext uri="{BB962C8B-B14F-4D97-AF65-F5344CB8AC3E}">
        <p14:creationId xmlns:p14="http://schemas.microsoft.com/office/powerpoint/2010/main" val="81152105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473700" y="1143001"/>
            <a:ext cx="6718300" cy="5718174"/>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
        <p:nvSpPr>
          <p:cNvPr id="7" name="Picture Placeholder 2"/>
          <p:cNvSpPr>
            <a:spLocks noGrp="1" noChangeAspect="1"/>
          </p:cNvSpPr>
          <p:nvPr>
            <p:ph type="pic" idx="14"/>
          </p:nvPr>
        </p:nvSpPr>
        <p:spPr>
          <a:xfrm>
            <a:off x="5626100" y="1295401"/>
            <a:ext cx="67183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174804058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1" name="Picture Placeholder 2"/>
          <p:cNvSpPr>
            <a:spLocks noGrp="1" noChangeAspect="1"/>
          </p:cNvSpPr>
          <p:nvPr>
            <p:ph type="pic" idx="13"/>
          </p:nvPr>
        </p:nvSpPr>
        <p:spPr>
          <a:xfrm>
            <a:off x="5473699" y="1143001"/>
            <a:ext cx="6718301" cy="2855295"/>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7" name="Picture Placeholder 2"/>
          <p:cNvSpPr>
            <a:spLocks noGrp="1" noChangeAspect="1"/>
          </p:cNvSpPr>
          <p:nvPr>
            <p:ph type="pic" idx="14"/>
          </p:nvPr>
        </p:nvSpPr>
        <p:spPr>
          <a:xfrm>
            <a:off x="5473699" y="3998296"/>
            <a:ext cx="3429001"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9" name="Picture Placeholder 2"/>
          <p:cNvSpPr>
            <a:spLocks noGrp="1" noChangeAspect="1"/>
          </p:cNvSpPr>
          <p:nvPr>
            <p:ph type="pic" idx="15"/>
          </p:nvPr>
        </p:nvSpPr>
        <p:spPr>
          <a:xfrm>
            <a:off x="8902701" y="3998296"/>
            <a:ext cx="3289300"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8"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smtClean="0"/>
              <a:t>Click to </a:t>
            </a:r>
            <a:r>
              <a:rPr lang="en-US" smtClean="0"/>
              <a:t>edit title</a:t>
            </a:r>
            <a:endParaRPr lang="en-US" dirty="0"/>
          </a:p>
        </p:txBody>
      </p:sp>
    </p:spTree>
    <p:extLst>
      <p:ext uri="{BB962C8B-B14F-4D97-AF65-F5344CB8AC3E}">
        <p14:creationId xmlns:p14="http://schemas.microsoft.com/office/powerpoint/2010/main" val="178727159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3" name="Picture Placeholder 2"/>
          <p:cNvSpPr>
            <a:spLocks noGrp="1" noChangeAspect="1"/>
          </p:cNvSpPr>
          <p:nvPr>
            <p:ph type="pic" idx="13"/>
          </p:nvPr>
        </p:nvSpPr>
        <p:spPr>
          <a:xfrm>
            <a:off x="0" y="1143001"/>
            <a:ext cx="121920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78451944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5098987" y="1320800"/>
            <a:ext cx="6388100"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smtClean="0"/>
          </a:p>
          <a:p>
            <a:r>
              <a:rPr lang="en-US" dirty="0" smtClean="0"/>
              <a:t>Drag chart to placeholder or click icon to add chart</a:t>
            </a:r>
          </a:p>
          <a:p>
            <a:endParaRPr lang="en-US" dirty="0"/>
          </a:p>
        </p:txBody>
      </p:sp>
      <p:sp>
        <p:nvSpPr>
          <p:cNvPr id="9"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smtClean="0"/>
              <a:t>Click to </a:t>
            </a:r>
            <a:r>
              <a:rPr lang="en-US" smtClean="0"/>
              <a:t>edit title</a:t>
            </a:r>
            <a:endParaRPr lang="en-US" dirty="0"/>
          </a:p>
        </p:txBody>
      </p:sp>
    </p:spTree>
    <p:extLst>
      <p:ext uri="{BB962C8B-B14F-4D97-AF65-F5344CB8AC3E}">
        <p14:creationId xmlns:p14="http://schemas.microsoft.com/office/powerpoint/2010/main" val="48748953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7999"/>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bg1"/>
                </a:solidFill>
                <a:latin typeface="+mj-lt"/>
                <a:ea typeface="Georgia" charset="0"/>
                <a:cs typeface="Georgia" charset="0"/>
              </a:defRPr>
            </a:lvl1pPr>
          </a:lstStyle>
          <a:p>
            <a:pPr lvl="0"/>
            <a:r>
              <a:rPr lang="en-US" dirty="0" smtClean="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2"/>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spTree>
    <p:extLst>
      <p:ext uri="{BB962C8B-B14F-4D97-AF65-F5344CB8AC3E}">
        <p14:creationId xmlns:p14="http://schemas.microsoft.com/office/powerpoint/2010/main" val="50587984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9"/>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tx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Section title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7504656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bg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Section title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6" y="366636"/>
            <a:ext cx="4800588" cy="356028"/>
          </a:xfrm>
          <a:prstGeom prst="rect">
            <a:avLst/>
          </a:prstGeom>
        </p:spPr>
      </p:pic>
    </p:spTree>
    <p:extLst>
      <p:ext uri="{BB962C8B-B14F-4D97-AF65-F5344CB8AC3E}">
        <p14:creationId xmlns:p14="http://schemas.microsoft.com/office/powerpoint/2010/main" val="85199684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4174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36689797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err="1" smtClean="0"/>
              <a:t>Etiam</a:t>
            </a:r>
            <a:r>
              <a:rPr lang="en-US" dirty="0" smtClean="0"/>
              <a:t> </a:t>
            </a:r>
            <a:r>
              <a:rPr lang="en-US" dirty="0" err="1" smtClean="0"/>
              <a:t>molestie</a:t>
            </a:r>
            <a:r>
              <a:rPr lang="en-US" dirty="0" smtClean="0"/>
              <a:t> </a:t>
            </a:r>
            <a:r>
              <a:rPr lang="en-US" dirty="0" err="1" smtClean="0"/>
              <a:t>velit</a:t>
            </a:r>
            <a:r>
              <a:rPr lang="en-US" dirty="0" smtClean="0"/>
              <a:t> vitae dolor </a:t>
            </a:r>
            <a:r>
              <a:rPr lang="en-US" dirty="0" err="1" smtClean="0"/>
              <a:t>euismod</a:t>
            </a:r>
            <a:r>
              <a:rPr lang="en-US" dirty="0" smtClean="0"/>
              <a:t>, sit </a:t>
            </a:r>
            <a:r>
              <a:rPr lang="en-US" dirty="0" err="1" smtClean="0"/>
              <a:t>amet</a:t>
            </a:r>
            <a:r>
              <a:rPr lang="en-US" dirty="0" smtClean="0"/>
              <a:t> </a:t>
            </a:r>
            <a:r>
              <a:rPr lang="en-US" dirty="0" err="1" smtClean="0"/>
              <a:t>finibus</a:t>
            </a:r>
            <a:r>
              <a:rPr lang="en-US" dirty="0" smtClean="0"/>
              <a:t> </a:t>
            </a:r>
            <a:r>
              <a:rPr lang="en-US" dirty="0" err="1" smtClean="0"/>
              <a:t>risus</a:t>
            </a:r>
            <a:r>
              <a:rPr lang="en-US" dirty="0" smtClean="0"/>
              <a:t> </a:t>
            </a:r>
            <a:r>
              <a:rPr lang="en-US" dirty="0" err="1" smtClean="0"/>
              <a:t>mattis</a:t>
            </a:r>
            <a:r>
              <a:rPr lang="en-US" dirty="0" smtClean="0"/>
              <a:t>. In </a:t>
            </a:r>
            <a:r>
              <a:rPr lang="en-US" dirty="0" err="1" smtClean="0"/>
              <a:t>ornare</a:t>
            </a:r>
            <a:r>
              <a:rPr lang="en-US" dirty="0" smtClean="0"/>
              <a:t> convallis </a:t>
            </a:r>
            <a:r>
              <a:rPr lang="en-US" dirty="0" err="1" smtClean="0"/>
              <a:t>velit</a:t>
            </a:r>
            <a:r>
              <a:rPr lang="en-US" dirty="0" smtClean="0"/>
              <a:t> vitae cursus. Integer </a:t>
            </a:r>
            <a:r>
              <a:rPr lang="en-US" dirty="0" err="1" smtClean="0"/>
              <a:t>egestas</a:t>
            </a:r>
            <a:r>
              <a:rPr lang="en-US" dirty="0" smtClean="0"/>
              <a:t> sit </a:t>
            </a:r>
            <a:r>
              <a:rPr lang="en-US" dirty="0" err="1" smtClean="0"/>
              <a:t>amet</a:t>
            </a:r>
            <a:r>
              <a:rPr lang="en-US" dirty="0" smtClean="0"/>
              <a:t> mi </a:t>
            </a:r>
            <a:r>
              <a:rPr lang="en-US" dirty="0" err="1" smtClean="0"/>
              <a:t>vehicula</a:t>
            </a:r>
            <a:r>
              <a:rPr lang="en-US" dirty="0" smtClean="0"/>
              <a:t> </a:t>
            </a:r>
            <a:r>
              <a:rPr lang="en-US" dirty="0" err="1" smtClean="0"/>
              <a:t>sollicitudin</a:t>
            </a:r>
            <a:r>
              <a:rPr lang="en-US" dirty="0" smtClean="0"/>
              <a:t>. </a:t>
            </a:r>
            <a:r>
              <a:rPr lang="en-US" dirty="0" err="1" smtClean="0"/>
              <a:t>Pellentesque</a:t>
            </a:r>
            <a:r>
              <a:rPr lang="en-US" dirty="0" smtClean="0"/>
              <a:t> habitant </a:t>
            </a:r>
            <a:r>
              <a:rPr lang="en-US" dirty="0" err="1" smtClean="0"/>
              <a:t>morbi</a:t>
            </a:r>
            <a:r>
              <a:rPr lang="en-US" dirty="0" smtClean="0"/>
              <a:t> </a:t>
            </a:r>
            <a:r>
              <a:rPr lang="en-US" dirty="0" err="1" smtClean="0"/>
              <a:t>tristique</a:t>
            </a:r>
            <a:r>
              <a:rPr lang="en-US" dirty="0" smtClean="0"/>
              <a:t> </a:t>
            </a:r>
            <a:r>
              <a:rPr lang="en-US" dirty="0" err="1" smtClean="0"/>
              <a:t>senectus</a:t>
            </a:r>
            <a:r>
              <a:rPr lang="en-US" dirty="0" smtClean="0"/>
              <a:t> et </a:t>
            </a:r>
            <a:r>
              <a:rPr lang="en-US" dirty="0" err="1" smtClean="0"/>
              <a:t>netus</a:t>
            </a:r>
            <a:r>
              <a:rPr lang="en-US" dirty="0" smtClean="0"/>
              <a:t> et </a:t>
            </a:r>
            <a:r>
              <a:rPr lang="en-US" dirty="0" err="1" smtClean="0"/>
              <a:t>malesuada</a:t>
            </a:r>
            <a:r>
              <a:rPr lang="en-US" dirty="0" smtClean="0"/>
              <a:t> fames ac </a:t>
            </a:r>
            <a:r>
              <a:rPr lang="en-US" dirty="0" err="1" smtClean="0"/>
              <a:t>turpis</a:t>
            </a:r>
            <a:r>
              <a:rPr lang="en-US" dirty="0" smtClean="0"/>
              <a:t> </a:t>
            </a:r>
            <a:r>
              <a:rPr lang="en-US" dirty="0" err="1" smtClean="0"/>
              <a:t>egestas</a:t>
            </a:r>
            <a:r>
              <a:rPr lang="en-US" dirty="0" smtClean="0"/>
              <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6185567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ts val="26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a:t>
            </a:r>
          </a:p>
          <a:p>
            <a:r>
              <a:rPr lang="en-US" dirty="0" err="1" smtClean="0"/>
              <a:t>Quisque</a:t>
            </a:r>
            <a:r>
              <a:rPr lang="en-US" dirty="0" smtClean="0"/>
              <a:t> ac </a:t>
            </a:r>
            <a:r>
              <a:rPr lang="en-US" dirty="0" err="1" smtClean="0"/>
              <a:t>orci</a:t>
            </a:r>
            <a:r>
              <a:rPr lang="en-US" dirty="0" smtClean="0"/>
              <a:t> in </a:t>
            </a:r>
            <a:r>
              <a:rPr lang="en-US" dirty="0" err="1" smtClean="0"/>
              <a:t>turpis</a:t>
            </a:r>
            <a:r>
              <a:rPr lang="en-US" dirty="0" smtClean="0"/>
              <a:t> </a:t>
            </a:r>
            <a:r>
              <a:rPr lang="en-US" dirty="0" err="1" smtClean="0"/>
              <a:t>dapibus</a:t>
            </a:r>
            <a:r>
              <a:rPr lang="en-US" dirty="0" smtClean="0"/>
              <a:t> </a:t>
            </a:r>
            <a:r>
              <a:rPr lang="en-US" dirty="0" err="1" smtClean="0"/>
              <a:t>sagittis</a:t>
            </a:r>
            <a:r>
              <a:rPr lang="en-US" dirty="0" smtClean="0"/>
              <a:t>.</a:t>
            </a:r>
          </a:p>
          <a:p>
            <a:r>
              <a:rPr lang="en-US" dirty="0" err="1" smtClean="0"/>
              <a:t>Donec</a:t>
            </a:r>
            <a:r>
              <a:rPr lang="en-US" dirty="0" smtClean="0"/>
              <a:t> vitae </a:t>
            </a:r>
            <a:r>
              <a:rPr lang="en-US" dirty="0" err="1" smtClean="0"/>
              <a:t>justo</a:t>
            </a:r>
            <a:r>
              <a:rPr lang="en-US" dirty="0" smtClean="0"/>
              <a:t> et </a:t>
            </a:r>
            <a:r>
              <a:rPr lang="en-US" dirty="0" err="1" smtClean="0"/>
              <a:t>neque</a:t>
            </a:r>
            <a:r>
              <a:rPr lang="en-US" dirty="0" smtClean="0"/>
              <a:t> </a:t>
            </a:r>
            <a:r>
              <a:rPr lang="en-US" dirty="0" err="1" smtClean="0"/>
              <a:t>mollis</a:t>
            </a:r>
            <a:r>
              <a:rPr lang="en-US" dirty="0" smtClean="0"/>
              <a:t> </a:t>
            </a:r>
            <a:r>
              <a:rPr lang="en-US" dirty="0" err="1" smtClean="0"/>
              <a:t>consectetur</a:t>
            </a:r>
            <a:r>
              <a:rPr lang="en-US" dirty="0" smtClean="0"/>
              <a:t>.</a:t>
            </a:r>
          </a:p>
          <a:p>
            <a:r>
              <a:rPr lang="en-US" dirty="0" err="1" smtClean="0"/>
              <a:t>Etiam</a:t>
            </a:r>
            <a:r>
              <a:rPr lang="en-US" dirty="0" smtClean="0"/>
              <a:t> </a:t>
            </a:r>
            <a:r>
              <a:rPr lang="en-US" dirty="0" err="1" smtClean="0"/>
              <a:t>aliquet</a:t>
            </a:r>
            <a:r>
              <a:rPr lang="en-US" dirty="0" smtClean="0"/>
              <a:t> ex </a:t>
            </a:r>
            <a:r>
              <a:rPr lang="en-US" dirty="0" err="1" smtClean="0"/>
              <a:t>sed</a:t>
            </a:r>
            <a:r>
              <a:rPr lang="en-US" dirty="0" smtClean="0"/>
              <a:t> </a:t>
            </a:r>
            <a:r>
              <a:rPr lang="en-US" dirty="0" err="1" smtClean="0"/>
              <a:t>bibendum</a:t>
            </a:r>
            <a:r>
              <a:rPr lang="en-US" dirty="0" smtClean="0"/>
              <a:t> </a:t>
            </a:r>
            <a:r>
              <a:rPr lang="en-US" dirty="0" err="1" smtClean="0"/>
              <a:t>consequat</a:t>
            </a:r>
            <a:r>
              <a:rPr lang="en-US" dirty="0" smtClean="0"/>
              <a:t>.</a:t>
            </a:r>
          </a:p>
          <a:p>
            <a:r>
              <a:rPr lang="en-US" dirty="0" err="1" smtClean="0"/>
              <a:t>Cras</a:t>
            </a:r>
            <a:r>
              <a:rPr lang="en-US" dirty="0" smtClean="0"/>
              <a:t> </a:t>
            </a:r>
            <a:r>
              <a:rPr lang="en-US" dirty="0" err="1" smtClean="0"/>
              <a:t>lacinia</a:t>
            </a:r>
            <a:r>
              <a:rPr lang="en-US" dirty="0" smtClean="0"/>
              <a:t> </a:t>
            </a:r>
            <a:r>
              <a:rPr lang="en-US" dirty="0" err="1" smtClean="0"/>
              <a:t>est</a:t>
            </a:r>
            <a:r>
              <a:rPr lang="en-US" dirty="0" smtClean="0"/>
              <a:t> ac </a:t>
            </a:r>
            <a:r>
              <a:rPr lang="en-US" dirty="0" err="1" smtClean="0"/>
              <a:t>elit</a:t>
            </a:r>
            <a:r>
              <a:rPr lang="en-US" dirty="0" smtClean="0"/>
              <a:t> </a:t>
            </a:r>
            <a:r>
              <a:rPr lang="en-US" dirty="0" err="1" smtClean="0"/>
              <a:t>dignissim</a:t>
            </a:r>
            <a:r>
              <a:rPr lang="en-US" dirty="0" smtClean="0"/>
              <a:t> </a:t>
            </a:r>
            <a:r>
              <a:rPr lang="en-US" dirty="0" err="1" smtClean="0"/>
              <a:t>varius</a:t>
            </a:r>
            <a:r>
              <a:rPr lang="en-US" dirty="0" smtClean="0"/>
              <a:t>.</a:t>
            </a:r>
          </a:p>
          <a:p>
            <a:r>
              <a:rPr lang="en-US" dirty="0" err="1" smtClean="0"/>
              <a:t>Duis</a:t>
            </a:r>
            <a:r>
              <a:rPr lang="en-US" dirty="0" smtClean="0"/>
              <a:t> sit </a:t>
            </a:r>
            <a:r>
              <a:rPr lang="en-US" dirty="0" err="1" smtClean="0"/>
              <a:t>amet</a:t>
            </a:r>
            <a:r>
              <a:rPr lang="en-US" dirty="0" smtClean="0"/>
              <a:t> </a:t>
            </a:r>
            <a:r>
              <a:rPr lang="en-US" dirty="0" err="1" smtClean="0"/>
              <a:t>odio</a:t>
            </a:r>
            <a:r>
              <a:rPr lang="en-US" dirty="0" smtClean="0"/>
              <a:t> </a:t>
            </a:r>
            <a:r>
              <a:rPr lang="en-US" dirty="0" err="1" smtClean="0"/>
              <a:t>facilisis</a:t>
            </a:r>
            <a:r>
              <a:rPr lang="en-US" dirty="0" smtClean="0"/>
              <a:t> </a:t>
            </a:r>
            <a:r>
              <a:rPr lang="en-US" dirty="0" err="1" smtClean="0"/>
              <a:t>turpis</a:t>
            </a:r>
            <a:r>
              <a:rPr lang="en-US" dirty="0" smtClean="0"/>
              <a:t> </a:t>
            </a:r>
            <a:r>
              <a:rPr lang="en-US" dirty="0" err="1" smtClean="0"/>
              <a:t>sodales</a:t>
            </a:r>
            <a:r>
              <a:rPr lang="en-US" dirty="0" smtClean="0"/>
              <a:t> </a:t>
            </a:r>
            <a:r>
              <a:rPr lang="en-US" dirty="0" err="1" smtClean="0"/>
              <a:t>placerat</a:t>
            </a:r>
            <a:r>
              <a:rPr lang="en-US" dirty="0" smtClean="0"/>
              <a:t>.</a:t>
            </a:r>
          </a:p>
          <a:p>
            <a:r>
              <a:rPr lang="en-US" dirty="0" smtClean="0"/>
              <a:t>Justo et neque odio facilisis turpis </a:t>
            </a:r>
            <a:r>
              <a:rPr lang="en-US" dirty="0" err="1" smtClean="0"/>
              <a:t>sodales</a:t>
            </a:r>
            <a:r>
              <a:rPr lang="en-US" dirty="0" smtClean="0"/>
              <a:t> placerat.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baseline="0"/>
            </a:lvl1pPr>
          </a:lstStyle>
          <a:p>
            <a:r>
              <a:rPr lang="en-US" dirty="0" smtClean="0"/>
              <a:t>Click to edit title</a:t>
            </a:r>
            <a:endParaRPr lang="en-US" dirty="0"/>
          </a:p>
        </p:txBody>
      </p:sp>
    </p:spTree>
    <p:extLst>
      <p:ext uri="{BB962C8B-B14F-4D97-AF65-F5344CB8AC3E}">
        <p14:creationId xmlns:p14="http://schemas.microsoft.com/office/powerpoint/2010/main" val="3074071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ts val="2300"/>
              </a:lnSpc>
              <a:buClr>
                <a:srgbClr val="005BBB"/>
              </a:buClr>
              <a:buFontTx/>
              <a:buNone/>
              <a:defRPr sz="1700" b="1">
                <a:solidFill>
                  <a:srgbClr val="005BBB"/>
                </a:solidFill>
                <a:latin typeface="Arial" charset="0"/>
                <a:ea typeface="Arial" charset="0"/>
                <a:cs typeface="Arial" charset="0"/>
              </a:defRPr>
            </a:lvl1pPr>
            <a:lvl2pPr marL="736600" indent="-279400">
              <a:lnSpc>
                <a:spcPts val="23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ts val="23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smtClean="0"/>
              <a:t>CLICK TO EDIT MASTER TEXT STYLES</a:t>
            </a:r>
          </a:p>
          <a:p>
            <a:pPr lvl="1"/>
            <a:r>
              <a:rPr lang="en-US" dirty="0" smtClean="0"/>
              <a:t>Second level text</a:t>
            </a:r>
          </a:p>
          <a:p>
            <a:pPr lvl="2"/>
            <a:r>
              <a:rPr lang="en-US" dirty="0" smtClean="0"/>
              <a:t>Third level</a:t>
            </a:r>
          </a:p>
          <a:p>
            <a:pPr lvl="1"/>
            <a:r>
              <a:rPr lang="en-US" dirty="0" smtClean="0"/>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smtClean="0"/>
              <a:t>Third level</a:t>
            </a:r>
          </a:p>
          <a:p>
            <a:pPr lvl="0"/>
            <a:r>
              <a:rPr lang="en-US" dirty="0" smtClean="0"/>
              <a:t>CLICK TO EDIT MASTER TEXT STYLES</a:t>
            </a:r>
          </a:p>
          <a:p>
            <a:pPr lvl="1"/>
            <a:r>
              <a:rPr lang="en-US" dirty="0" smtClean="0"/>
              <a:t>Second level text </a:t>
            </a:r>
          </a:p>
          <a:p>
            <a:pPr lvl="2"/>
            <a:r>
              <a:rPr lang="en-US" dirty="0" smtClean="0"/>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smtClean="0"/>
              <a:t>Third level</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54941200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jpg"/><Relationship Id="rId16"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smtClean="0">
                <a:latin typeface="Arial" charset="0"/>
              </a:rPr>
              <a:t>‘-</a:t>
            </a:r>
            <a:endParaRPr lang="en-US" sz="2400" dirty="0">
              <a:latin typeface="Arial" charset="0"/>
            </a:endParaRP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charset="0"/>
              <a:ea typeface="Arial" charset="0"/>
              <a:cs typeface="Arial" charset="0"/>
            </a:endParaRPr>
          </a:p>
        </p:txBody>
      </p:sp>
      <p:pic>
        <p:nvPicPr>
          <p:cNvPr id="14" name="Picture 13"/>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b">
            <a:normAutofit/>
          </a:bodyPr>
          <a:lstStyle/>
          <a:p>
            <a:r>
              <a:rPr lang="en-US" dirty="0" smtClean="0"/>
              <a:t>Click to edit title</a:t>
            </a:r>
            <a:endParaRPr lang="en-US" dirty="0"/>
          </a:p>
        </p:txBody>
      </p:sp>
      <p:sp>
        <p:nvSpPr>
          <p:cNvPr id="11" name="Slide Number Placeholder 6"/>
          <p:cNvSpPr txBox="1">
            <a:spLocks/>
          </p:cNvSpPr>
          <p:nvPr userDrawn="1"/>
        </p:nvSpPr>
        <p:spPr>
          <a:xfrm>
            <a:off x="10255504" y="6240989"/>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905" r:id="rId5"/>
    <p:sldLayoutId id="2147483895" r:id="rId6"/>
    <p:sldLayoutId id="2147483897" r:id="rId7"/>
    <p:sldLayoutId id="2147483907" r:id="rId8"/>
    <p:sldLayoutId id="2147483898" r:id="rId9"/>
    <p:sldLayoutId id="2147483900" r:id="rId10"/>
    <p:sldLayoutId id="2147483906" r:id="rId11"/>
    <p:sldLayoutId id="2147483902" r:id="rId12"/>
    <p:sldLayoutId id="2147483904" r:id="rId13"/>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p:titleStyle>
    <p:body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www.buffalo.edu/brand/creative/color/color-palett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8.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hyperlink" Target="http://www.buffalo.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50800" indent="0">
              <a:buNone/>
            </a:pPr>
            <a:r>
              <a:rPr lang="en-US" dirty="0" smtClean="0"/>
              <a:t>Objective:</a:t>
            </a:r>
          </a:p>
          <a:p>
            <a:r>
              <a:rPr lang="en-US" dirty="0" smtClean="0"/>
              <a:t>To efficiently predict which person will leave the company.</a:t>
            </a:r>
          </a:p>
          <a:p>
            <a:r>
              <a:rPr lang="en-US" dirty="0" smtClean="0"/>
              <a:t>Identifying the predictors impacting the prediction.</a:t>
            </a:r>
            <a:endParaRPr lang="en-US" dirty="0"/>
          </a:p>
          <a:p>
            <a:pPr marL="50800" indent="0">
              <a:buNone/>
            </a:pPr>
            <a:r>
              <a:rPr lang="en-US" dirty="0" smtClean="0"/>
              <a:t>Pre-processing:</a:t>
            </a:r>
          </a:p>
          <a:p>
            <a:r>
              <a:rPr lang="en-US" dirty="0" smtClean="0"/>
              <a:t>Removal of satisfaction level from the predictors.</a:t>
            </a:r>
          </a:p>
          <a:p>
            <a:endParaRPr lang="en-US" dirty="0" smtClean="0"/>
          </a:p>
        </p:txBody>
      </p:sp>
      <p:sp>
        <p:nvSpPr>
          <p:cNvPr id="3" name="Title 2"/>
          <p:cNvSpPr>
            <a:spLocks noGrp="1"/>
          </p:cNvSpPr>
          <p:nvPr>
            <p:ph type="title"/>
          </p:nvPr>
        </p:nvSpPr>
        <p:spPr>
          <a:xfrm>
            <a:off x="569468" y="1320800"/>
            <a:ext cx="10515600" cy="716084"/>
          </a:xfrm>
        </p:spPr>
        <p:txBody>
          <a:bodyPr/>
          <a:lstStyle/>
          <a:p>
            <a:r>
              <a:rPr lang="en-US" dirty="0" smtClean="0"/>
              <a:t>Classification	</a:t>
            </a:r>
            <a:endParaRPr lang="en-US" dirty="0"/>
          </a:p>
        </p:txBody>
      </p:sp>
    </p:spTree>
    <p:extLst>
      <p:ext uri="{BB962C8B-B14F-4D97-AF65-F5344CB8AC3E}">
        <p14:creationId xmlns:p14="http://schemas.microsoft.com/office/powerpoint/2010/main" val="3837902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rc 1"/>
          <p:cNvSpPr/>
          <p:nvPr/>
        </p:nvSpPr>
        <p:spPr>
          <a:xfrm rot="16200000" flipV="1">
            <a:off x="869871" y="3533291"/>
            <a:ext cx="1399130" cy="1663105"/>
          </a:xfrm>
          <a:prstGeom prst="arc">
            <a:avLst>
              <a:gd name="adj1" fmla="val 16200000"/>
              <a:gd name="adj2" fmla="val 4002257"/>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3" name="Oval 2"/>
          <p:cNvSpPr/>
          <p:nvPr/>
        </p:nvSpPr>
        <p:spPr>
          <a:xfrm>
            <a:off x="749186"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1</a:t>
            </a:r>
            <a:endParaRPr lang="en-US" sz="1300" b="1" dirty="0">
              <a:solidFill>
                <a:schemeClr val="bg2"/>
              </a:solidFill>
              <a:latin typeface="Arial" charset="0"/>
              <a:ea typeface="Arial" charset="0"/>
              <a:cs typeface="Arial" charset="0"/>
            </a:endParaRPr>
          </a:p>
        </p:txBody>
      </p:sp>
      <p:sp>
        <p:nvSpPr>
          <p:cNvPr id="4" name="Oval 3"/>
          <p:cNvSpPr/>
          <p:nvPr/>
        </p:nvSpPr>
        <p:spPr>
          <a:xfrm>
            <a:off x="1224323"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2</a:t>
            </a:r>
            <a:endParaRPr lang="en-US" sz="1300" b="1" dirty="0">
              <a:solidFill>
                <a:schemeClr val="bg2"/>
              </a:solidFill>
              <a:latin typeface="Arial" charset="0"/>
              <a:ea typeface="Arial" charset="0"/>
              <a:cs typeface="Arial" charset="0"/>
            </a:endParaRPr>
          </a:p>
        </p:txBody>
      </p:sp>
      <p:sp>
        <p:nvSpPr>
          <p:cNvPr id="5" name="Oval 4"/>
          <p:cNvSpPr/>
          <p:nvPr/>
        </p:nvSpPr>
        <p:spPr>
          <a:xfrm>
            <a:off x="1699460"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3</a:t>
            </a:r>
            <a:endParaRPr lang="en-US" sz="1300" b="1" dirty="0">
              <a:solidFill>
                <a:schemeClr val="bg2"/>
              </a:solidFill>
              <a:latin typeface="Arial" charset="0"/>
              <a:ea typeface="Arial" charset="0"/>
              <a:cs typeface="Arial" charset="0"/>
            </a:endParaRPr>
          </a:p>
        </p:txBody>
      </p:sp>
      <p:sp>
        <p:nvSpPr>
          <p:cNvPr id="6" name="Oval 5"/>
          <p:cNvSpPr/>
          <p:nvPr/>
        </p:nvSpPr>
        <p:spPr>
          <a:xfrm>
            <a:off x="2174597"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4</a:t>
            </a:r>
            <a:endParaRPr lang="en-US" sz="1300" b="1" dirty="0">
              <a:solidFill>
                <a:schemeClr val="bg2"/>
              </a:solidFill>
              <a:latin typeface="Arial" charset="0"/>
              <a:ea typeface="Arial" charset="0"/>
              <a:cs typeface="Arial" charset="0"/>
            </a:endParaRPr>
          </a:p>
        </p:txBody>
      </p:sp>
      <p:sp>
        <p:nvSpPr>
          <p:cNvPr id="7" name="Oval 6"/>
          <p:cNvSpPr/>
          <p:nvPr/>
        </p:nvSpPr>
        <p:spPr>
          <a:xfrm>
            <a:off x="2649734"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5</a:t>
            </a:r>
            <a:endParaRPr lang="en-US" sz="1300" b="1" dirty="0">
              <a:solidFill>
                <a:schemeClr val="bg2"/>
              </a:solidFill>
              <a:latin typeface="Arial" charset="0"/>
              <a:ea typeface="Arial" charset="0"/>
              <a:cs typeface="Arial" charset="0"/>
            </a:endParaRPr>
          </a:p>
        </p:txBody>
      </p:sp>
      <p:sp>
        <p:nvSpPr>
          <p:cNvPr id="8" name="Oval 7"/>
          <p:cNvSpPr/>
          <p:nvPr/>
        </p:nvSpPr>
        <p:spPr>
          <a:xfrm>
            <a:off x="3124871"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6</a:t>
            </a:r>
            <a:endParaRPr lang="en-US" sz="1300" b="1" dirty="0">
              <a:solidFill>
                <a:schemeClr val="bg2"/>
              </a:solidFill>
              <a:latin typeface="Arial" charset="0"/>
              <a:ea typeface="Arial" charset="0"/>
              <a:cs typeface="Arial" charset="0"/>
            </a:endParaRPr>
          </a:p>
        </p:txBody>
      </p:sp>
      <p:sp>
        <p:nvSpPr>
          <p:cNvPr id="9" name="Oval 8"/>
          <p:cNvSpPr/>
          <p:nvPr/>
        </p:nvSpPr>
        <p:spPr>
          <a:xfrm>
            <a:off x="3600008"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7</a:t>
            </a:r>
            <a:endParaRPr lang="en-US" sz="1300" b="1" dirty="0">
              <a:solidFill>
                <a:schemeClr val="bg2"/>
              </a:solidFill>
              <a:latin typeface="Arial" charset="0"/>
              <a:ea typeface="Arial" charset="0"/>
              <a:cs typeface="Arial" charset="0"/>
            </a:endParaRPr>
          </a:p>
        </p:txBody>
      </p:sp>
      <p:sp>
        <p:nvSpPr>
          <p:cNvPr id="10" name="Oval 9"/>
          <p:cNvSpPr/>
          <p:nvPr/>
        </p:nvSpPr>
        <p:spPr>
          <a:xfrm>
            <a:off x="4075145"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8</a:t>
            </a:r>
            <a:endParaRPr lang="en-US" sz="1300" b="1" dirty="0">
              <a:solidFill>
                <a:schemeClr val="bg2"/>
              </a:solidFill>
              <a:latin typeface="Arial" charset="0"/>
              <a:ea typeface="Arial" charset="0"/>
              <a:cs typeface="Arial" charset="0"/>
            </a:endParaRPr>
          </a:p>
        </p:txBody>
      </p:sp>
      <p:sp>
        <p:nvSpPr>
          <p:cNvPr id="11" name="Oval 10"/>
          <p:cNvSpPr/>
          <p:nvPr/>
        </p:nvSpPr>
        <p:spPr>
          <a:xfrm>
            <a:off x="4550282"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9</a:t>
            </a:r>
            <a:endParaRPr lang="en-US" sz="1300" b="1" dirty="0">
              <a:solidFill>
                <a:schemeClr val="bg2"/>
              </a:solidFill>
              <a:latin typeface="Arial" charset="0"/>
              <a:ea typeface="Arial" charset="0"/>
              <a:cs typeface="Arial" charset="0"/>
            </a:endParaRPr>
          </a:p>
        </p:txBody>
      </p:sp>
      <p:sp>
        <p:nvSpPr>
          <p:cNvPr id="12" name="Oval 11"/>
          <p:cNvSpPr/>
          <p:nvPr/>
        </p:nvSpPr>
        <p:spPr>
          <a:xfrm>
            <a:off x="5025417"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0</a:t>
            </a:r>
            <a:endParaRPr lang="en-US" sz="1300" b="1" dirty="0">
              <a:solidFill>
                <a:schemeClr val="bg2"/>
              </a:solidFill>
              <a:latin typeface="Arial" charset="0"/>
              <a:ea typeface="Arial" charset="0"/>
              <a:cs typeface="Arial" charset="0"/>
            </a:endParaRPr>
          </a:p>
        </p:txBody>
      </p:sp>
      <p:sp>
        <p:nvSpPr>
          <p:cNvPr id="13" name="Oval 12"/>
          <p:cNvSpPr/>
          <p:nvPr/>
        </p:nvSpPr>
        <p:spPr>
          <a:xfrm>
            <a:off x="749935"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1</a:t>
            </a:r>
            <a:endParaRPr lang="en-US" sz="1300" b="1" dirty="0">
              <a:solidFill>
                <a:srgbClr val="00C7B1"/>
              </a:solidFill>
              <a:latin typeface="Arial" charset="0"/>
              <a:ea typeface="Arial" charset="0"/>
              <a:cs typeface="Arial" charset="0"/>
            </a:endParaRPr>
          </a:p>
        </p:txBody>
      </p:sp>
      <p:sp>
        <p:nvSpPr>
          <p:cNvPr id="14" name="Oval 13"/>
          <p:cNvSpPr/>
          <p:nvPr/>
        </p:nvSpPr>
        <p:spPr>
          <a:xfrm>
            <a:off x="1225072"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2</a:t>
            </a:r>
            <a:endParaRPr lang="en-US" sz="1300" b="1" dirty="0">
              <a:solidFill>
                <a:srgbClr val="00C7B1"/>
              </a:solidFill>
              <a:latin typeface="Arial" charset="0"/>
              <a:ea typeface="Arial" charset="0"/>
              <a:cs typeface="Arial" charset="0"/>
            </a:endParaRPr>
          </a:p>
        </p:txBody>
      </p:sp>
      <p:sp>
        <p:nvSpPr>
          <p:cNvPr id="15" name="Oval 14"/>
          <p:cNvSpPr/>
          <p:nvPr/>
        </p:nvSpPr>
        <p:spPr>
          <a:xfrm>
            <a:off x="1700209"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3</a:t>
            </a:r>
            <a:endParaRPr lang="en-US" sz="1300" b="1" dirty="0">
              <a:solidFill>
                <a:srgbClr val="00C7B1"/>
              </a:solidFill>
              <a:latin typeface="Arial" charset="0"/>
              <a:ea typeface="Arial" charset="0"/>
              <a:cs typeface="Arial" charset="0"/>
            </a:endParaRPr>
          </a:p>
        </p:txBody>
      </p:sp>
      <p:sp>
        <p:nvSpPr>
          <p:cNvPr id="16" name="Oval 15"/>
          <p:cNvSpPr/>
          <p:nvPr/>
        </p:nvSpPr>
        <p:spPr>
          <a:xfrm>
            <a:off x="2175346"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4</a:t>
            </a:r>
            <a:endParaRPr lang="en-US" sz="1300" b="1" dirty="0">
              <a:solidFill>
                <a:srgbClr val="00C7B1"/>
              </a:solidFill>
              <a:latin typeface="Arial" charset="0"/>
              <a:ea typeface="Arial" charset="0"/>
              <a:cs typeface="Arial" charset="0"/>
            </a:endParaRPr>
          </a:p>
        </p:txBody>
      </p:sp>
      <p:sp>
        <p:nvSpPr>
          <p:cNvPr id="17" name="Oval 16"/>
          <p:cNvSpPr/>
          <p:nvPr/>
        </p:nvSpPr>
        <p:spPr>
          <a:xfrm>
            <a:off x="2650483"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5</a:t>
            </a:r>
            <a:endParaRPr lang="en-US" sz="1300" b="1" dirty="0">
              <a:solidFill>
                <a:srgbClr val="00C7B1"/>
              </a:solidFill>
              <a:latin typeface="Arial" charset="0"/>
              <a:ea typeface="Arial" charset="0"/>
              <a:cs typeface="Arial" charset="0"/>
            </a:endParaRPr>
          </a:p>
        </p:txBody>
      </p:sp>
      <p:sp>
        <p:nvSpPr>
          <p:cNvPr id="18" name="Oval 17"/>
          <p:cNvSpPr/>
          <p:nvPr/>
        </p:nvSpPr>
        <p:spPr>
          <a:xfrm>
            <a:off x="3125620"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6</a:t>
            </a:r>
            <a:endParaRPr lang="en-US" sz="1300" b="1" dirty="0">
              <a:solidFill>
                <a:srgbClr val="00C7B1"/>
              </a:solidFill>
              <a:latin typeface="Arial" charset="0"/>
              <a:ea typeface="Arial" charset="0"/>
              <a:cs typeface="Arial" charset="0"/>
            </a:endParaRPr>
          </a:p>
        </p:txBody>
      </p:sp>
      <p:sp>
        <p:nvSpPr>
          <p:cNvPr id="19" name="Oval 18"/>
          <p:cNvSpPr/>
          <p:nvPr/>
        </p:nvSpPr>
        <p:spPr>
          <a:xfrm>
            <a:off x="3600757"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7</a:t>
            </a:r>
            <a:endParaRPr lang="en-US" sz="1300" b="1" dirty="0">
              <a:solidFill>
                <a:srgbClr val="00C7B1"/>
              </a:solidFill>
              <a:latin typeface="Arial" charset="0"/>
              <a:ea typeface="Arial" charset="0"/>
              <a:cs typeface="Arial" charset="0"/>
            </a:endParaRPr>
          </a:p>
        </p:txBody>
      </p:sp>
      <p:sp>
        <p:nvSpPr>
          <p:cNvPr id="20" name="Oval 19"/>
          <p:cNvSpPr/>
          <p:nvPr/>
        </p:nvSpPr>
        <p:spPr>
          <a:xfrm>
            <a:off x="4075894"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8</a:t>
            </a:r>
            <a:endParaRPr lang="en-US" sz="1300" b="1" dirty="0">
              <a:solidFill>
                <a:srgbClr val="00C7B1"/>
              </a:solidFill>
              <a:latin typeface="Arial" charset="0"/>
              <a:ea typeface="Arial" charset="0"/>
              <a:cs typeface="Arial" charset="0"/>
            </a:endParaRPr>
          </a:p>
        </p:txBody>
      </p:sp>
      <p:sp>
        <p:nvSpPr>
          <p:cNvPr id="21" name="Oval 20"/>
          <p:cNvSpPr/>
          <p:nvPr/>
        </p:nvSpPr>
        <p:spPr>
          <a:xfrm>
            <a:off x="4551031"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9</a:t>
            </a:r>
            <a:endParaRPr lang="en-US" sz="1300" b="1" dirty="0">
              <a:solidFill>
                <a:srgbClr val="00C7B1"/>
              </a:solidFill>
              <a:latin typeface="Arial" charset="0"/>
              <a:ea typeface="Arial" charset="0"/>
              <a:cs typeface="Arial" charset="0"/>
            </a:endParaRPr>
          </a:p>
        </p:txBody>
      </p:sp>
      <p:sp>
        <p:nvSpPr>
          <p:cNvPr id="22" name="Oval 21"/>
          <p:cNvSpPr/>
          <p:nvPr/>
        </p:nvSpPr>
        <p:spPr>
          <a:xfrm>
            <a:off x="5026166"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0</a:t>
            </a:r>
            <a:endParaRPr lang="en-US" sz="1300" b="1" dirty="0">
              <a:solidFill>
                <a:srgbClr val="00C7B1"/>
              </a:solidFill>
              <a:latin typeface="Arial" charset="0"/>
              <a:ea typeface="Arial" charset="0"/>
              <a:cs typeface="Arial" charset="0"/>
            </a:endParaRPr>
          </a:p>
        </p:txBody>
      </p:sp>
      <p:sp>
        <p:nvSpPr>
          <p:cNvPr id="23" name="Arc 22"/>
          <p:cNvSpPr/>
          <p:nvPr/>
        </p:nvSpPr>
        <p:spPr>
          <a:xfrm rot="16200000" flipV="1">
            <a:off x="3143306" y="3533290"/>
            <a:ext cx="1399130" cy="1663105"/>
          </a:xfrm>
          <a:prstGeom prst="arc">
            <a:avLst>
              <a:gd name="adj1" fmla="val 16200000"/>
              <a:gd name="adj2" fmla="val 4002257"/>
            </a:avLst>
          </a:prstGeom>
          <a:noFill/>
          <a:ln w="20320">
            <a:solidFill>
              <a:srgbClr val="00C7B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24" name="Oval 23"/>
          <p:cNvSpPr/>
          <p:nvPr/>
        </p:nvSpPr>
        <p:spPr>
          <a:xfrm>
            <a:off x="749186"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A</a:t>
            </a:r>
            <a:endParaRPr lang="en-US" sz="1300" b="1" dirty="0">
              <a:solidFill>
                <a:schemeClr val="bg2"/>
              </a:solidFill>
              <a:latin typeface="Arial" charset="0"/>
              <a:ea typeface="Arial" charset="0"/>
              <a:cs typeface="Arial" charset="0"/>
            </a:endParaRPr>
          </a:p>
        </p:txBody>
      </p:sp>
      <p:sp>
        <p:nvSpPr>
          <p:cNvPr id="25" name="Oval 24"/>
          <p:cNvSpPr/>
          <p:nvPr/>
        </p:nvSpPr>
        <p:spPr>
          <a:xfrm>
            <a:off x="1224323"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B</a:t>
            </a:r>
            <a:endParaRPr lang="en-US" sz="1300" b="1" dirty="0">
              <a:solidFill>
                <a:schemeClr val="bg2"/>
              </a:solidFill>
              <a:latin typeface="Arial" charset="0"/>
              <a:ea typeface="Arial" charset="0"/>
              <a:cs typeface="Arial" charset="0"/>
            </a:endParaRPr>
          </a:p>
        </p:txBody>
      </p:sp>
      <p:sp>
        <p:nvSpPr>
          <p:cNvPr id="26" name="Oval 25"/>
          <p:cNvSpPr/>
          <p:nvPr/>
        </p:nvSpPr>
        <p:spPr>
          <a:xfrm>
            <a:off x="1699460"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C</a:t>
            </a:r>
            <a:endParaRPr lang="en-US" sz="1300" b="1" dirty="0">
              <a:solidFill>
                <a:schemeClr val="bg2"/>
              </a:solidFill>
              <a:latin typeface="Arial" charset="0"/>
              <a:ea typeface="Arial" charset="0"/>
              <a:cs typeface="Arial" charset="0"/>
            </a:endParaRPr>
          </a:p>
        </p:txBody>
      </p:sp>
      <p:sp>
        <p:nvSpPr>
          <p:cNvPr id="27" name="Oval 26"/>
          <p:cNvSpPr/>
          <p:nvPr/>
        </p:nvSpPr>
        <p:spPr>
          <a:xfrm>
            <a:off x="2174597"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D</a:t>
            </a:r>
            <a:endParaRPr lang="en-US" sz="1300" b="1" dirty="0">
              <a:solidFill>
                <a:schemeClr val="bg2"/>
              </a:solidFill>
              <a:latin typeface="Arial" charset="0"/>
              <a:ea typeface="Arial" charset="0"/>
              <a:cs typeface="Arial" charset="0"/>
            </a:endParaRPr>
          </a:p>
        </p:txBody>
      </p:sp>
      <p:sp>
        <p:nvSpPr>
          <p:cNvPr id="28" name="Oval 27"/>
          <p:cNvSpPr/>
          <p:nvPr/>
        </p:nvSpPr>
        <p:spPr>
          <a:xfrm>
            <a:off x="2649734"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E</a:t>
            </a:r>
            <a:endParaRPr lang="en-US" sz="1300" b="1" dirty="0">
              <a:solidFill>
                <a:schemeClr val="bg2"/>
              </a:solidFill>
              <a:latin typeface="Arial" charset="0"/>
              <a:ea typeface="Arial" charset="0"/>
              <a:cs typeface="Arial" charset="0"/>
            </a:endParaRPr>
          </a:p>
        </p:txBody>
      </p:sp>
      <p:sp>
        <p:nvSpPr>
          <p:cNvPr id="29" name="Oval 28"/>
          <p:cNvSpPr/>
          <p:nvPr/>
        </p:nvSpPr>
        <p:spPr>
          <a:xfrm>
            <a:off x="3124871"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F</a:t>
            </a:r>
            <a:endParaRPr lang="en-US" sz="1300" b="1" dirty="0">
              <a:solidFill>
                <a:schemeClr val="bg2"/>
              </a:solidFill>
              <a:latin typeface="Arial" charset="0"/>
              <a:ea typeface="Arial" charset="0"/>
              <a:cs typeface="Arial" charset="0"/>
            </a:endParaRPr>
          </a:p>
        </p:txBody>
      </p:sp>
      <p:sp>
        <p:nvSpPr>
          <p:cNvPr id="30" name="Oval 29"/>
          <p:cNvSpPr/>
          <p:nvPr/>
        </p:nvSpPr>
        <p:spPr>
          <a:xfrm>
            <a:off x="3600008"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G</a:t>
            </a:r>
            <a:endParaRPr lang="en-US" sz="1300" b="1" dirty="0">
              <a:solidFill>
                <a:schemeClr val="bg2"/>
              </a:solidFill>
              <a:latin typeface="Arial" charset="0"/>
              <a:ea typeface="Arial" charset="0"/>
              <a:cs typeface="Arial" charset="0"/>
            </a:endParaRPr>
          </a:p>
        </p:txBody>
      </p:sp>
      <p:sp>
        <p:nvSpPr>
          <p:cNvPr id="31" name="Oval 30"/>
          <p:cNvSpPr/>
          <p:nvPr/>
        </p:nvSpPr>
        <p:spPr>
          <a:xfrm>
            <a:off x="4075145"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H</a:t>
            </a:r>
            <a:endParaRPr lang="en-US" sz="1300" b="1" dirty="0">
              <a:solidFill>
                <a:schemeClr val="bg2"/>
              </a:solidFill>
              <a:latin typeface="Arial" charset="0"/>
              <a:ea typeface="Arial" charset="0"/>
              <a:cs typeface="Arial" charset="0"/>
            </a:endParaRPr>
          </a:p>
        </p:txBody>
      </p:sp>
      <p:sp>
        <p:nvSpPr>
          <p:cNvPr id="32" name="Oval 31"/>
          <p:cNvSpPr/>
          <p:nvPr/>
        </p:nvSpPr>
        <p:spPr>
          <a:xfrm>
            <a:off x="4550282"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I</a:t>
            </a:r>
            <a:endParaRPr lang="en-US" sz="1300" b="1" dirty="0">
              <a:solidFill>
                <a:schemeClr val="bg2"/>
              </a:solidFill>
              <a:latin typeface="Arial" charset="0"/>
              <a:ea typeface="Arial" charset="0"/>
              <a:cs typeface="Arial" charset="0"/>
            </a:endParaRPr>
          </a:p>
        </p:txBody>
      </p:sp>
      <p:sp>
        <p:nvSpPr>
          <p:cNvPr id="33" name="Oval 32"/>
          <p:cNvSpPr/>
          <p:nvPr/>
        </p:nvSpPr>
        <p:spPr>
          <a:xfrm>
            <a:off x="5025417"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J</a:t>
            </a:r>
            <a:endParaRPr lang="en-US" sz="1300" b="1" dirty="0">
              <a:solidFill>
                <a:schemeClr val="bg2"/>
              </a:solidFill>
              <a:latin typeface="Arial" charset="0"/>
              <a:ea typeface="Arial" charset="0"/>
              <a:cs typeface="Arial" charset="0"/>
            </a:endParaRPr>
          </a:p>
        </p:txBody>
      </p:sp>
      <p:sp>
        <p:nvSpPr>
          <p:cNvPr id="34" name="Oval 33"/>
          <p:cNvSpPr/>
          <p:nvPr/>
        </p:nvSpPr>
        <p:spPr>
          <a:xfrm>
            <a:off x="749186"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A</a:t>
            </a:r>
            <a:endParaRPr lang="en-US" sz="1300" b="1" dirty="0">
              <a:solidFill>
                <a:srgbClr val="00C7B1"/>
              </a:solidFill>
              <a:latin typeface="Arial" charset="0"/>
              <a:ea typeface="Arial" charset="0"/>
              <a:cs typeface="Arial" charset="0"/>
            </a:endParaRPr>
          </a:p>
        </p:txBody>
      </p:sp>
      <p:sp>
        <p:nvSpPr>
          <p:cNvPr id="35" name="Oval 34"/>
          <p:cNvSpPr/>
          <p:nvPr/>
        </p:nvSpPr>
        <p:spPr>
          <a:xfrm>
            <a:off x="1224323"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B</a:t>
            </a:r>
            <a:endParaRPr lang="en-US" sz="1300" b="1" dirty="0">
              <a:solidFill>
                <a:srgbClr val="00C7B1"/>
              </a:solidFill>
              <a:latin typeface="Arial" charset="0"/>
              <a:ea typeface="Arial" charset="0"/>
              <a:cs typeface="Arial" charset="0"/>
            </a:endParaRPr>
          </a:p>
        </p:txBody>
      </p:sp>
      <p:sp>
        <p:nvSpPr>
          <p:cNvPr id="36" name="Oval 35"/>
          <p:cNvSpPr/>
          <p:nvPr/>
        </p:nvSpPr>
        <p:spPr>
          <a:xfrm>
            <a:off x="1699460"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C</a:t>
            </a:r>
            <a:endParaRPr lang="en-US" sz="1300" b="1" dirty="0">
              <a:solidFill>
                <a:srgbClr val="00C7B1"/>
              </a:solidFill>
              <a:latin typeface="Arial" charset="0"/>
              <a:ea typeface="Arial" charset="0"/>
              <a:cs typeface="Arial" charset="0"/>
            </a:endParaRPr>
          </a:p>
        </p:txBody>
      </p:sp>
      <p:sp>
        <p:nvSpPr>
          <p:cNvPr id="37" name="Oval 36"/>
          <p:cNvSpPr/>
          <p:nvPr/>
        </p:nvSpPr>
        <p:spPr>
          <a:xfrm>
            <a:off x="2174597"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D</a:t>
            </a:r>
            <a:endParaRPr lang="en-US" sz="1300" b="1" dirty="0">
              <a:solidFill>
                <a:srgbClr val="00C7B1"/>
              </a:solidFill>
              <a:latin typeface="Arial" charset="0"/>
              <a:ea typeface="Arial" charset="0"/>
              <a:cs typeface="Arial" charset="0"/>
            </a:endParaRPr>
          </a:p>
        </p:txBody>
      </p:sp>
      <p:sp>
        <p:nvSpPr>
          <p:cNvPr id="38" name="Oval 37"/>
          <p:cNvSpPr/>
          <p:nvPr/>
        </p:nvSpPr>
        <p:spPr>
          <a:xfrm>
            <a:off x="2649734"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E</a:t>
            </a:r>
            <a:endParaRPr lang="en-US" sz="1300" b="1" dirty="0">
              <a:solidFill>
                <a:srgbClr val="00C7B1"/>
              </a:solidFill>
              <a:latin typeface="Arial" charset="0"/>
              <a:ea typeface="Arial" charset="0"/>
              <a:cs typeface="Arial" charset="0"/>
            </a:endParaRPr>
          </a:p>
        </p:txBody>
      </p:sp>
      <p:sp>
        <p:nvSpPr>
          <p:cNvPr id="39" name="Oval 38"/>
          <p:cNvSpPr/>
          <p:nvPr/>
        </p:nvSpPr>
        <p:spPr>
          <a:xfrm>
            <a:off x="3124871"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F</a:t>
            </a:r>
            <a:endParaRPr lang="en-US" sz="1300" b="1" dirty="0">
              <a:solidFill>
                <a:srgbClr val="00C7B1"/>
              </a:solidFill>
              <a:latin typeface="Arial" charset="0"/>
              <a:ea typeface="Arial" charset="0"/>
              <a:cs typeface="Arial" charset="0"/>
            </a:endParaRPr>
          </a:p>
        </p:txBody>
      </p:sp>
      <p:sp>
        <p:nvSpPr>
          <p:cNvPr id="40" name="Oval 39"/>
          <p:cNvSpPr/>
          <p:nvPr/>
        </p:nvSpPr>
        <p:spPr>
          <a:xfrm>
            <a:off x="3600008"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G</a:t>
            </a:r>
            <a:endParaRPr lang="en-US" sz="1300" b="1" dirty="0">
              <a:solidFill>
                <a:srgbClr val="00C7B1"/>
              </a:solidFill>
              <a:latin typeface="Arial" charset="0"/>
              <a:ea typeface="Arial" charset="0"/>
              <a:cs typeface="Arial" charset="0"/>
            </a:endParaRPr>
          </a:p>
        </p:txBody>
      </p:sp>
      <p:sp>
        <p:nvSpPr>
          <p:cNvPr id="41" name="Oval 40"/>
          <p:cNvSpPr/>
          <p:nvPr/>
        </p:nvSpPr>
        <p:spPr>
          <a:xfrm>
            <a:off x="4075145"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H</a:t>
            </a:r>
            <a:endParaRPr lang="en-US" sz="1300" b="1" dirty="0">
              <a:solidFill>
                <a:srgbClr val="00C7B1"/>
              </a:solidFill>
              <a:latin typeface="Arial" charset="0"/>
              <a:ea typeface="Arial" charset="0"/>
              <a:cs typeface="Arial" charset="0"/>
            </a:endParaRPr>
          </a:p>
        </p:txBody>
      </p:sp>
      <p:sp>
        <p:nvSpPr>
          <p:cNvPr id="42" name="Oval 41"/>
          <p:cNvSpPr/>
          <p:nvPr/>
        </p:nvSpPr>
        <p:spPr>
          <a:xfrm>
            <a:off x="4550282"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I</a:t>
            </a:r>
            <a:endParaRPr lang="en-US" sz="1300" b="1" dirty="0">
              <a:solidFill>
                <a:srgbClr val="00C7B1"/>
              </a:solidFill>
              <a:latin typeface="Arial" charset="0"/>
              <a:ea typeface="Arial" charset="0"/>
              <a:cs typeface="Arial" charset="0"/>
            </a:endParaRPr>
          </a:p>
        </p:txBody>
      </p:sp>
      <p:sp>
        <p:nvSpPr>
          <p:cNvPr id="43" name="Oval 42"/>
          <p:cNvSpPr/>
          <p:nvPr/>
        </p:nvSpPr>
        <p:spPr>
          <a:xfrm>
            <a:off x="5025417"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J</a:t>
            </a:r>
            <a:endParaRPr lang="en-US" sz="1300" b="1" dirty="0">
              <a:solidFill>
                <a:srgbClr val="00C7B1"/>
              </a:solidFill>
              <a:latin typeface="Arial" charset="0"/>
              <a:ea typeface="Arial" charset="0"/>
              <a:cs typeface="Arial" charset="0"/>
            </a:endParaRPr>
          </a:p>
        </p:txBody>
      </p:sp>
      <p:cxnSp>
        <p:nvCxnSpPr>
          <p:cNvPr id="44" name="Straight Arrow Connector 43"/>
          <p:cNvCxnSpPr/>
          <p:nvPr/>
        </p:nvCxnSpPr>
        <p:spPr>
          <a:xfrm>
            <a:off x="5917916" y="4215583"/>
            <a:ext cx="2240280" cy="0"/>
          </a:xfrm>
          <a:prstGeom prst="straightConnector1">
            <a:avLst/>
          </a:prstGeom>
          <a:ln w="20320">
            <a:solidFill>
              <a:srgbClr val="00C7B1"/>
            </a:solidFill>
            <a:prstDash val="dash"/>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864041" y="5530034"/>
            <a:ext cx="2265680" cy="816"/>
          </a:xfrm>
          <a:prstGeom prst="straightConnector1">
            <a:avLst/>
          </a:prstGeom>
          <a:ln w="20320">
            <a:solidFill>
              <a:srgbClr val="00C7B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5864041" y="5859812"/>
            <a:ext cx="2240280" cy="11139"/>
          </a:xfrm>
          <a:prstGeom prst="straightConnector1">
            <a:avLst/>
          </a:prstGeom>
          <a:ln w="20320">
            <a:solidFill>
              <a:srgbClr val="00C7B1"/>
            </a:solidFill>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946675" y="4876409"/>
            <a:ext cx="2183046" cy="1802"/>
          </a:xfrm>
          <a:prstGeom prst="straightConnector1">
            <a:avLst/>
          </a:prstGeom>
          <a:ln w="20320">
            <a:solidFill>
              <a:srgbClr val="00C7B1"/>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1" name="Text Placeholder 1"/>
          <p:cNvSpPr txBox="1">
            <a:spLocks/>
          </p:cNvSpPr>
          <p:nvPr/>
        </p:nvSpPr>
        <p:spPr>
          <a:xfrm>
            <a:off x="566928" y="2185416"/>
            <a:ext cx="7281672" cy="1244894"/>
          </a:xfrm>
          <a:prstGeom prst="rect">
            <a:avLst/>
          </a:prstGeom>
        </p:spPr>
        <p:txBody>
          <a:bodyPr/>
          <a:lst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2600"/>
              </a:lnSpc>
              <a:buNone/>
            </a:pPr>
            <a:r>
              <a:rPr lang="en-US" sz="1800" spc="-50" dirty="0" smtClean="0"/>
              <a:t>Copy and paste these graphic elements to give your presentation a touch of color. Only use the official UB brand color palette. For more information, please visit </a:t>
            </a:r>
            <a:r>
              <a:rPr lang="en-US" sz="1800" spc="-50" dirty="0" smtClean="0">
                <a:solidFill>
                  <a:srgbClr val="828383"/>
                </a:solidFill>
                <a:hlinkClick r:id="rId2"/>
              </a:rPr>
              <a:t>www.buffalo.edu/brand/creative/color/color-palette</a:t>
            </a:r>
            <a:r>
              <a:rPr lang="en-US" sz="1800" spc="-50" dirty="0" smtClean="0">
                <a:solidFill>
                  <a:srgbClr val="828383"/>
                </a:solidFill>
              </a:rPr>
              <a:t>.</a:t>
            </a:r>
            <a:endParaRPr lang="en-US" sz="1800" spc="-50" dirty="0">
              <a:solidFill>
                <a:srgbClr val="828383"/>
              </a:solidFill>
            </a:endParaRPr>
          </a:p>
        </p:txBody>
      </p:sp>
      <p:sp>
        <p:nvSpPr>
          <p:cNvPr id="63" name="Freeform 62"/>
          <p:cNvSpPr/>
          <p:nvPr/>
        </p:nvSpPr>
        <p:spPr>
          <a:xfrm>
            <a:off x="8770167" y="5502073"/>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4" name="Freeform 63"/>
          <p:cNvSpPr/>
          <p:nvPr/>
        </p:nvSpPr>
        <p:spPr>
          <a:xfrm rot="10800000">
            <a:off x="10379604" y="551939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5" name="TextBox 64"/>
          <p:cNvSpPr txBox="1"/>
          <p:nvPr/>
        </p:nvSpPr>
        <p:spPr>
          <a:xfrm>
            <a:off x="8770167" y="5551944"/>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
        <p:nvSpPr>
          <p:cNvPr id="66" name="Rectangle 65"/>
          <p:cNvSpPr/>
          <p:nvPr/>
        </p:nvSpPr>
        <p:spPr>
          <a:xfrm>
            <a:off x="8719367" y="3803460"/>
            <a:ext cx="2054616" cy="1124233"/>
          </a:xfrm>
          <a:prstGeom prst="rect">
            <a:avLst/>
          </a:prstGeom>
          <a:solidFill>
            <a:srgbClr val="00C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7" name="Freeform 66"/>
          <p:cNvSpPr/>
          <p:nvPr/>
        </p:nvSpPr>
        <p:spPr>
          <a:xfrm>
            <a:off x="8852355" y="394899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8" name="Freeform 67"/>
          <p:cNvSpPr/>
          <p:nvPr/>
        </p:nvSpPr>
        <p:spPr>
          <a:xfrm rot="10800000">
            <a:off x="10461792" y="3966311"/>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9" name="TextBox 68"/>
          <p:cNvSpPr txBox="1"/>
          <p:nvPr/>
        </p:nvSpPr>
        <p:spPr>
          <a:xfrm>
            <a:off x="8956170" y="4019883"/>
            <a:ext cx="1576087" cy="692497"/>
          </a:xfrm>
          <a:prstGeom prst="rect">
            <a:avLst/>
          </a:prstGeom>
          <a:noFill/>
        </p:spPr>
        <p:txBody>
          <a:bodyPr wrap="square" rtlCol="0">
            <a:spAutoFit/>
          </a:bodyPr>
          <a:lstStyle/>
          <a:p>
            <a:pPr algn="ctr"/>
            <a:r>
              <a:rPr lang="en-US" sz="1300" dirty="0">
                <a:solidFill>
                  <a:schemeClr val="bg1"/>
                </a:solidFill>
                <a:latin typeface="Arial" charset="0"/>
                <a:ea typeface="Arial" charset="0"/>
                <a:cs typeface="Arial" charset="0"/>
              </a:rPr>
              <a:t>neque dignissim, </a:t>
            </a:r>
            <a:r>
              <a:rPr lang="en-US" sz="1300" dirty="0" smtClean="0">
                <a:solidFill>
                  <a:schemeClr val="bg1"/>
                </a:solidFill>
                <a:latin typeface="Arial" charset="0"/>
                <a:ea typeface="Arial" charset="0"/>
                <a:cs typeface="Arial" charset="0"/>
              </a:rPr>
              <a:t>and in </a:t>
            </a:r>
            <a:r>
              <a:rPr lang="en-US" sz="1300" dirty="0">
                <a:solidFill>
                  <a:schemeClr val="bg1"/>
                </a:solidFill>
                <a:latin typeface="Arial" charset="0"/>
                <a:ea typeface="Arial" charset="0"/>
                <a:cs typeface="Arial" charset="0"/>
              </a:rPr>
              <a:t>aliquet nisl </a:t>
            </a:r>
            <a:r>
              <a:rPr lang="en-US" sz="1300" dirty="0" smtClean="0">
                <a:solidFill>
                  <a:schemeClr val="bg1"/>
                </a:solidFill>
                <a:latin typeface="Arial" charset="0"/>
                <a:ea typeface="Arial" charset="0"/>
                <a:cs typeface="Arial" charset="0"/>
              </a:rPr>
              <a:t/>
            </a:r>
            <a:br>
              <a:rPr lang="en-US" sz="1300" dirty="0" smtClean="0">
                <a:solidFill>
                  <a:schemeClr val="bg1"/>
                </a:solidFill>
                <a:latin typeface="Arial" charset="0"/>
                <a:ea typeface="Arial" charset="0"/>
                <a:cs typeface="Arial" charset="0"/>
              </a:rPr>
            </a:br>
            <a:r>
              <a:rPr lang="en-US" sz="1300" dirty="0" smtClean="0">
                <a:solidFill>
                  <a:schemeClr val="bg1"/>
                </a:solidFill>
                <a:latin typeface="Arial" charset="0"/>
                <a:ea typeface="Arial" charset="0"/>
                <a:cs typeface="Arial" charset="0"/>
              </a:rPr>
              <a:t>et umis varius</a:t>
            </a:r>
            <a:r>
              <a:rPr lang="en-US" sz="1300" dirty="0">
                <a:solidFill>
                  <a:schemeClr val="bg1"/>
                </a:solidFill>
                <a:latin typeface="Arial" charset="0"/>
                <a:ea typeface="Arial" charset="0"/>
                <a:cs typeface="Arial" charset="0"/>
              </a:rPr>
              <a:t>.</a:t>
            </a:r>
          </a:p>
        </p:txBody>
      </p:sp>
      <p:cxnSp>
        <p:nvCxnSpPr>
          <p:cNvPr id="70" name="Straight Arrow Connector 69"/>
          <p:cNvCxnSpPr/>
          <p:nvPr/>
        </p:nvCxnSpPr>
        <p:spPr>
          <a:xfrm>
            <a:off x="5892516" y="4546869"/>
            <a:ext cx="2237205" cy="0"/>
          </a:xfrm>
          <a:prstGeom prst="straightConnector1">
            <a:avLst/>
          </a:prstGeom>
          <a:ln w="20320">
            <a:solidFill>
              <a:srgbClr val="00C7B1"/>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flipV="1">
            <a:off x="5908491" y="6199913"/>
            <a:ext cx="2192755" cy="816"/>
          </a:xfrm>
          <a:prstGeom prst="straightConnector1">
            <a:avLst/>
          </a:prstGeom>
          <a:ln w="20320">
            <a:solidFill>
              <a:srgbClr val="00C7B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9" name="Title 4"/>
          <p:cNvSpPr txBox="1">
            <a:spLocks/>
          </p:cNvSpPr>
          <p:nvPr/>
        </p:nvSpPr>
        <p:spPr>
          <a:xfrm>
            <a:off x="569468" y="1320800"/>
            <a:ext cx="4268653" cy="716084"/>
          </a:xfrm>
          <a:prstGeom prst="rect">
            <a:avLst/>
          </a:prstGeom>
        </p:spPr>
        <p:txBody>
          <a:bodyPr/>
          <a:lst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a:lstStyle>
          <a:p>
            <a:r>
              <a:rPr lang="en-US" dirty="0" smtClean="0"/>
              <a:t>Graphic Elements</a:t>
            </a:r>
            <a:endParaRPr lang="en-US" dirty="0"/>
          </a:p>
        </p:txBody>
      </p:sp>
    </p:spTree>
    <p:extLst>
      <p:ext uri="{BB962C8B-B14F-4D97-AF65-F5344CB8AC3E}">
        <p14:creationId xmlns:p14="http://schemas.microsoft.com/office/powerpoint/2010/main" val="2199521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50800" indent="0">
              <a:buNone/>
            </a:pPr>
            <a:r>
              <a:rPr lang="en-US" dirty="0" smtClean="0"/>
              <a:t>Methods used:</a:t>
            </a:r>
          </a:p>
          <a:p>
            <a:r>
              <a:rPr lang="en-US" dirty="0" smtClean="0"/>
              <a:t>Logistic Regression</a:t>
            </a:r>
          </a:p>
          <a:p>
            <a:r>
              <a:rPr lang="en-US" dirty="0" smtClean="0"/>
              <a:t>Linear Discriminant Analysis</a:t>
            </a:r>
          </a:p>
          <a:p>
            <a:r>
              <a:rPr lang="en-US" dirty="0" smtClean="0"/>
              <a:t>Quadratic Discriminant Analysis</a:t>
            </a:r>
          </a:p>
          <a:p>
            <a:r>
              <a:rPr lang="en-US" dirty="0" smtClean="0"/>
              <a:t>Classification Trees</a:t>
            </a:r>
          </a:p>
          <a:p>
            <a:r>
              <a:rPr lang="en-US" dirty="0" smtClean="0"/>
              <a:t>Random Forest</a:t>
            </a:r>
          </a:p>
          <a:p>
            <a:r>
              <a:rPr lang="en-US" dirty="0" smtClean="0"/>
              <a:t>Bagging</a:t>
            </a:r>
            <a:endParaRPr lang="en-US" dirty="0"/>
          </a:p>
        </p:txBody>
      </p:sp>
      <p:sp>
        <p:nvSpPr>
          <p:cNvPr id="3" name="Title 2"/>
          <p:cNvSpPr>
            <a:spLocks noGrp="1"/>
          </p:cNvSpPr>
          <p:nvPr>
            <p:ph type="title"/>
          </p:nvPr>
        </p:nvSpPr>
        <p:spPr>
          <a:xfrm>
            <a:off x="569468" y="1320800"/>
            <a:ext cx="10515600" cy="716084"/>
          </a:xfrm>
        </p:spPr>
        <p:txBody>
          <a:bodyPr/>
          <a:lstStyle/>
          <a:p>
            <a:r>
              <a:rPr lang="en-US" dirty="0" smtClean="0"/>
              <a:t>Classification	</a:t>
            </a:r>
            <a:endParaRPr lang="en-US" dirty="0"/>
          </a:p>
        </p:txBody>
      </p:sp>
    </p:spTree>
    <p:extLst>
      <p:ext uri="{BB962C8B-B14F-4D97-AF65-F5344CB8AC3E}">
        <p14:creationId xmlns:p14="http://schemas.microsoft.com/office/powerpoint/2010/main" val="636905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p:txBody>
          <a:bodyPr/>
          <a:lstStyle/>
          <a:p>
            <a:endParaRPr lang="en-US" dirty="0"/>
          </a:p>
          <a:p>
            <a:endParaRPr lang="en-US" dirty="0"/>
          </a:p>
        </p:txBody>
      </p:sp>
      <p:sp>
        <p:nvSpPr>
          <p:cNvPr id="3" name="Title 2"/>
          <p:cNvSpPr>
            <a:spLocks noGrp="1"/>
          </p:cNvSpPr>
          <p:nvPr>
            <p:ph type="title"/>
          </p:nvPr>
        </p:nvSpPr>
        <p:spPr>
          <a:xfrm>
            <a:off x="569468" y="1320800"/>
            <a:ext cx="4268653" cy="716084"/>
          </a:xfrm>
        </p:spPr>
        <p:txBody>
          <a:bodyPr/>
          <a:lstStyle/>
          <a:p>
            <a:r>
              <a:rPr lang="en-US" dirty="0" smtClean="0"/>
              <a:t>Model Performance</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2124299964"/>
              </p:ext>
            </p:extLst>
          </p:nvPr>
        </p:nvGraphicFramePr>
        <p:xfrm>
          <a:off x="569467" y="2510053"/>
          <a:ext cx="4002533" cy="2595880"/>
        </p:xfrm>
        <a:graphic>
          <a:graphicData uri="http://schemas.openxmlformats.org/drawingml/2006/table">
            <a:tbl>
              <a:tblPr firstRow="1" bandRow="1" bandCol="1">
                <a:tableStyleId>{69012ECD-51FC-41F1-AA8D-1B2483CD663E}</a:tableStyleId>
              </a:tblPr>
              <a:tblGrid>
                <a:gridCol w="1922273"/>
                <a:gridCol w="1097280"/>
                <a:gridCol w="982980"/>
              </a:tblGrid>
              <a:tr h="370840">
                <a:tc>
                  <a:txBody>
                    <a:bodyPr/>
                    <a:lstStyle/>
                    <a:p>
                      <a:pPr algn="l" fontAlgn="b"/>
                      <a:r>
                        <a:rPr lang="en-US" sz="1100" u="none" strike="noStrike" dirty="0">
                          <a:effectLst/>
                        </a:rPr>
                        <a:t>Model</a:t>
                      </a:r>
                      <a:endParaRPr lang="en-US" sz="1100" b="1" i="0" u="none" strike="noStrike" dirty="0">
                        <a:solidFill>
                          <a:srgbClr val="000000"/>
                        </a:solidFill>
                        <a:effectLst/>
                        <a:latin typeface="Lucida Grande" charset="0"/>
                      </a:endParaRPr>
                    </a:p>
                  </a:txBody>
                  <a:tcPr marL="6350" marR="6350" marT="6350" marB="0" anchor="b"/>
                </a:tc>
                <a:tc>
                  <a:txBody>
                    <a:bodyPr/>
                    <a:lstStyle/>
                    <a:p>
                      <a:pPr algn="l" fontAlgn="b"/>
                      <a:r>
                        <a:rPr lang="en-US" sz="1100" u="none" strike="noStrike" dirty="0">
                          <a:effectLst/>
                        </a:rPr>
                        <a:t>Training Error</a:t>
                      </a:r>
                      <a:endParaRPr lang="en-US" sz="1100" b="1" i="0" u="none" strike="noStrike" dirty="0">
                        <a:solidFill>
                          <a:srgbClr val="000000"/>
                        </a:solidFill>
                        <a:effectLst/>
                        <a:latin typeface="Lucida Grande" charset="0"/>
                      </a:endParaRPr>
                    </a:p>
                  </a:txBody>
                  <a:tcPr marL="6350" marR="6350" marT="6350" marB="0" anchor="b"/>
                </a:tc>
                <a:tc>
                  <a:txBody>
                    <a:bodyPr/>
                    <a:lstStyle/>
                    <a:p>
                      <a:pPr algn="l" fontAlgn="b"/>
                      <a:r>
                        <a:rPr lang="en-US" sz="1100" u="none" strike="noStrike">
                          <a:effectLst/>
                        </a:rPr>
                        <a:t>Test Error</a:t>
                      </a:r>
                      <a:endParaRPr lang="en-US" sz="1100" b="1"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Logistic regression</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dirty="0">
                          <a:effectLst/>
                        </a:rPr>
                        <a:t>21.56%</a:t>
                      </a:r>
                      <a:endParaRPr lang="mr-IN" sz="1100" b="0" i="0" u="none" strike="noStrike" dirty="0">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31.07%</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dirty="0">
                          <a:effectLst/>
                        </a:rPr>
                        <a:t>LDA</a:t>
                      </a:r>
                      <a:endParaRPr lang="en-US" sz="1100" b="0" i="0" u="none" strike="noStrike" dirty="0">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21.69%</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31.22%</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QDA</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19.46%</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18.03%</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Single Pruned Tree</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2.31%</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3.20%</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Random Forest</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1.35%</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2.46%</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dirty="0">
                          <a:effectLst/>
                        </a:rPr>
                        <a:t>Bagging</a:t>
                      </a:r>
                      <a:endParaRPr lang="en-US" sz="1100" b="0" i="0" u="none" strike="noStrike" dirty="0">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0.02%</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dirty="0">
                          <a:effectLst/>
                        </a:rPr>
                        <a:t>1.86%</a:t>
                      </a:r>
                      <a:endParaRPr lang="mr-IN" sz="1100" b="0" i="0" u="none" strike="noStrike" dirty="0">
                        <a:solidFill>
                          <a:srgbClr val="000000"/>
                        </a:solidFill>
                        <a:effectLst/>
                        <a:latin typeface="Lucida Grande" charset="0"/>
                      </a:endParaRPr>
                    </a:p>
                  </a:txBody>
                  <a:tcPr marL="6350" marR="6350" marT="6350" marB="0" anchor="b"/>
                </a:tc>
              </a:tr>
            </a:tbl>
          </a:graphicData>
        </a:graphic>
      </p:graphicFrame>
      <p:pic>
        <p:nvPicPr>
          <p:cNvPr id="17" name="Picture Placeholder 16"/>
          <p:cNvPicPr>
            <a:picLocks noGrp="1" noChangeAspect="1"/>
          </p:cNvPicPr>
          <p:nvPr>
            <p:ph type="pic" idx="13"/>
          </p:nvPr>
        </p:nvPicPr>
        <p:blipFill>
          <a:blip r:embed="rId2"/>
          <a:srcRect l="599" r="599"/>
          <a:stretch>
            <a:fillRect/>
          </a:stretch>
        </p:blipFill>
        <p:spPr>
          <a:xfrm>
            <a:off x="4697729" y="1139826"/>
            <a:ext cx="6592571" cy="5718174"/>
          </a:xfrm>
          <a:prstGeom prst="rect">
            <a:avLst/>
          </a:prstGeom>
        </p:spPr>
      </p:pic>
    </p:spTree>
    <p:extLst>
      <p:ext uri="{BB962C8B-B14F-4D97-AF65-F5344CB8AC3E}">
        <p14:creationId xmlns:p14="http://schemas.microsoft.com/office/powerpoint/2010/main" val="10098279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566928" y="2185416"/>
            <a:ext cx="4017771" cy="3511409"/>
          </a:xfrm>
        </p:spPr>
        <p:txBody>
          <a:bodyPr/>
          <a:lstStyle/>
          <a:p>
            <a:pPr lvl="0"/>
            <a:r>
              <a:rPr lang="en-US" dirty="0" smtClean="0"/>
              <a:t>Lorem ipsum dolor sit amet, punit et consectetur adipiscing elit. Mauris and vehicula dui in neque dignissim, in nisl varius. Sed and erat ut magna vulputate feugiat. Quisque varius libero placerat erat lobortis congue. Integer a arcu vel  aante bibendum scelerisque. aliquet in vulputate feugiat. Quisque varius.</a:t>
            </a:r>
            <a:endParaRPr lang="en-US" dirty="0"/>
          </a:p>
        </p:txBody>
      </p:sp>
      <p:sp>
        <p:nvSpPr>
          <p:cNvPr id="3" name="Text Placeholder 2"/>
          <p:cNvSpPr>
            <a:spLocks noGrp="1"/>
          </p:cNvSpPr>
          <p:nvPr>
            <p:ph type="body" idx="11"/>
          </p:nvPr>
        </p:nvSpPr>
        <p:spPr/>
        <p:txBody>
          <a:bodyPr/>
          <a:lstStyle/>
          <a:p>
            <a:pPr lvl="0"/>
            <a:r>
              <a:rPr lang="en-US" dirty="0" smtClean="0"/>
              <a:t>Etiam molestie velit vitae dolor and a euismod, sit amet finibus risus mattis. In ornare convallis velit vitae cursus. Integer egestas sit amet mi vehicula sollicitudin. Pellentesque habitant a malesuada fames ac turpis.</a:t>
            </a:r>
            <a:endParaRPr lang="en-US" dirty="0"/>
          </a:p>
        </p:txBody>
      </p:sp>
      <p:sp>
        <p:nvSpPr>
          <p:cNvPr id="4" name="Title 3"/>
          <p:cNvSpPr>
            <a:spLocks noGrp="1"/>
          </p:cNvSpPr>
          <p:nvPr>
            <p:ph type="title"/>
          </p:nvPr>
        </p:nvSpPr>
        <p:spPr>
          <a:xfrm>
            <a:off x="569468" y="1320800"/>
            <a:ext cx="10515600" cy="716084"/>
          </a:xfrm>
        </p:spPr>
        <p:txBody>
          <a:bodyPr/>
          <a:lstStyle/>
          <a:p>
            <a:r>
              <a:rPr lang="en-US" dirty="0" smtClean="0"/>
              <a:t>Click to edit title</a:t>
            </a:r>
            <a:endParaRPr lang="en-US" dirty="0"/>
          </a:p>
        </p:txBody>
      </p:sp>
    </p:spTree>
    <p:extLst>
      <p:ext uri="{BB962C8B-B14F-4D97-AF65-F5344CB8AC3E}">
        <p14:creationId xmlns:p14="http://schemas.microsoft.com/office/powerpoint/2010/main" val="19388882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lvl="2">
              <a:defRPr/>
            </a:pPr>
            <a:r>
              <a:rPr lang="en-US" dirty="0"/>
              <a:t>Third level</a:t>
            </a:r>
          </a:p>
          <a:p>
            <a:pPr lvl="0"/>
            <a:r>
              <a:rPr lang="en-US" dirty="0"/>
              <a:t>CLICK TO EDIT MASTER TEXT STYLES</a:t>
            </a:r>
          </a:p>
          <a:p>
            <a:pPr lvl="1"/>
            <a:r>
              <a:rPr lang="en-US" dirty="0"/>
              <a:t>Second level text </a:t>
            </a:r>
          </a:p>
          <a:p>
            <a:pPr lvl="2"/>
            <a:r>
              <a:rPr lang="en-US" dirty="0"/>
              <a:t>Third level</a:t>
            </a:r>
          </a:p>
          <a:p>
            <a:pPr lvl="2">
              <a:defRPr/>
            </a:pPr>
            <a:r>
              <a:rPr lang="en-US" dirty="0"/>
              <a:t>Third </a:t>
            </a:r>
            <a:r>
              <a:rPr lang="en-US" dirty="0" smtClean="0"/>
              <a:t>level</a:t>
            </a:r>
            <a:endParaRPr lang="en-US" dirty="0"/>
          </a:p>
        </p:txBody>
      </p:sp>
      <p:sp>
        <p:nvSpPr>
          <p:cNvPr id="2" name="Title 1"/>
          <p:cNvSpPr>
            <a:spLocks noGrp="1"/>
          </p:cNvSpPr>
          <p:nvPr>
            <p:ph type="title"/>
          </p:nvPr>
        </p:nvSpPr>
        <p:spPr>
          <a:xfrm>
            <a:off x="569468" y="1320800"/>
            <a:ext cx="10515600" cy="716084"/>
          </a:xfrm>
        </p:spPr>
        <p:txBody>
          <a:bodyPr/>
          <a:lstStyle/>
          <a:p>
            <a:r>
              <a:rPr lang="en-US" dirty="0"/>
              <a:t>Click to edit title</a:t>
            </a:r>
          </a:p>
        </p:txBody>
      </p:sp>
    </p:spTree>
    <p:extLst>
      <p:ext uri="{BB962C8B-B14F-4D97-AF65-F5344CB8AC3E}">
        <p14:creationId xmlns:p14="http://schemas.microsoft.com/office/powerpoint/2010/main" val="17289863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idx="13"/>
          </p:nvPr>
        </p:nvSpPr>
        <p:spPr/>
      </p:sp>
      <p:sp>
        <p:nvSpPr>
          <p:cNvPr id="16" name="Picture Placeholder 15"/>
          <p:cNvSpPr>
            <a:spLocks noGrp="1"/>
          </p:cNvSpPr>
          <p:nvPr>
            <p:ph type="pic" idx="14"/>
          </p:nvPr>
        </p:nvSpPr>
        <p:spPr/>
      </p:sp>
      <p:sp>
        <p:nvSpPr>
          <p:cNvPr id="17" name="Picture Placeholder 16"/>
          <p:cNvSpPr>
            <a:spLocks noGrp="1"/>
          </p:cNvSpPr>
          <p:nvPr>
            <p:ph type="pic" idx="15"/>
          </p:nvPr>
        </p:nvSpPr>
        <p:spPr/>
      </p:sp>
      <p:sp>
        <p:nvSpPr>
          <p:cNvPr id="6" name="Text Placeholder 5"/>
          <p:cNvSpPr>
            <a:spLocks noGrp="1"/>
          </p:cNvSpPr>
          <p:nvPr>
            <p:ph type="body" idx="1"/>
          </p:nvPr>
        </p:nvSpPr>
        <p:spPr/>
        <p:txBody>
          <a:bodyPr/>
          <a:lstStyle/>
          <a:p>
            <a:r>
              <a:rPr lang="en-US" smtClean="0"/>
              <a:t>Em psum dolor sit amet, consectetur adipiscing elit. Mauris vehicula dui in neque dignissim, in aliquet nisl varius. Sed a erat ut magna vulputate feugiat. Quisque varius and libero placerat erat lobortis congue. Integer a arcu vel ante bibendum scelerisque. Class aptent taciti sociosqu ad litora torquent.</a:t>
            </a:r>
          </a:p>
          <a:p>
            <a:endParaRPr lang="en-US" dirty="0"/>
          </a:p>
        </p:txBody>
      </p:sp>
      <p:sp>
        <p:nvSpPr>
          <p:cNvPr id="3" name="Title 2"/>
          <p:cNvSpPr>
            <a:spLocks noGrp="1"/>
          </p:cNvSpPr>
          <p:nvPr>
            <p:ph type="title"/>
          </p:nvPr>
        </p:nvSpPr>
        <p:spPr/>
        <p:txBody>
          <a:bodyPr/>
          <a:lstStyle/>
          <a:p>
            <a:r>
              <a:rPr lang="en-US" smtClean="0"/>
              <a:t>Click to edit title</a:t>
            </a:r>
            <a:endParaRPr lang="en-US" dirty="0"/>
          </a:p>
        </p:txBody>
      </p:sp>
      <p:sp>
        <p:nvSpPr>
          <p:cNvPr id="7" name="Oval 6"/>
          <p:cNvSpPr/>
          <p:nvPr/>
        </p:nvSpPr>
        <p:spPr>
          <a:xfrm>
            <a:off x="5610694" y="36247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A</a:t>
            </a:r>
            <a:endParaRPr lang="en-US" sz="1300" b="1" dirty="0">
              <a:solidFill>
                <a:schemeClr val="bg2"/>
              </a:solidFill>
              <a:latin typeface="Arial" charset="0"/>
              <a:ea typeface="Arial" charset="0"/>
              <a:cs typeface="Arial" charset="0"/>
            </a:endParaRPr>
          </a:p>
        </p:txBody>
      </p:sp>
      <p:sp>
        <p:nvSpPr>
          <p:cNvPr id="8" name="Oval 7"/>
          <p:cNvSpPr/>
          <p:nvPr/>
        </p:nvSpPr>
        <p:spPr>
          <a:xfrm>
            <a:off x="5623395" y="64822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a:solidFill>
                  <a:schemeClr val="bg2"/>
                </a:solidFill>
                <a:latin typeface="Arial" charset="0"/>
                <a:ea typeface="Arial" charset="0"/>
                <a:cs typeface="Arial" charset="0"/>
              </a:rPr>
              <a:t>B</a:t>
            </a:r>
          </a:p>
        </p:txBody>
      </p:sp>
      <p:sp>
        <p:nvSpPr>
          <p:cNvPr id="9" name="Oval 8"/>
          <p:cNvSpPr/>
          <p:nvPr/>
        </p:nvSpPr>
        <p:spPr>
          <a:xfrm>
            <a:off x="9056339" y="64822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a:solidFill>
                  <a:schemeClr val="bg2"/>
                </a:solidFill>
                <a:latin typeface="Arial" charset="0"/>
                <a:ea typeface="Arial" charset="0"/>
                <a:cs typeface="Arial" charset="0"/>
              </a:rPr>
              <a:t>C</a:t>
            </a:r>
          </a:p>
        </p:txBody>
      </p:sp>
      <p:sp>
        <p:nvSpPr>
          <p:cNvPr id="10" name="Freeform 9"/>
          <p:cNvSpPr/>
          <p:nvPr/>
        </p:nvSpPr>
        <p:spPr>
          <a:xfrm>
            <a:off x="3013920" y="5541715"/>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1" name="Freeform 10"/>
          <p:cNvSpPr/>
          <p:nvPr/>
        </p:nvSpPr>
        <p:spPr>
          <a:xfrm rot="10800000">
            <a:off x="4623357" y="5559034"/>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2" name="TextBox 11"/>
          <p:cNvSpPr txBox="1"/>
          <p:nvPr/>
        </p:nvSpPr>
        <p:spPr>
          <a:xfrm>
            <a:off x="3013920" y="5591586"/>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Tree>
    <p:extLst>
      <p:ext uri="{BB962C8B-B14F-4D97-AF65-F5344CB8AC3E}">
        <p14:creationId xmlns:p14="http://schemas.microsoft.com/office/powerpoint/2010/main" val="8142323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idx="13"/>
          </p:nvPr>
        </p:nvSpPr>
        <p:spPr/>
      </p:sp>
      <p:sp>
        <p:nvSpPr>
          <p:cNvPr id="3" name="TextBox 2"/>
          <p:cNvSpPr txBox="1"/>
          <p:nvPr/>
        </p:nvSpPr>
        <p:spPr>
          <a:xfrm>
            <a:off x="354233" y="5875140"/>
            <a:ext cx="1842036" cy="707886"/>
          </a:xfrm>
          <a:prstGeom prst="rect">
            <a:avLst/>
          </a:prstGeom>
          <a:noFill/>
        </p:spPr>
        <p:txBody>
          <a:bodyPr wrap="square" rtlCol="0">
            <a:spAutoFit/>
          </a:bodyPr>
          <a:lstStyle/>
          <a:p>
            <a:r>
              <a:rPr lang="en-US" sz="1400" b="1" dirty="0" smtClean="0">
                <a:solidFill>
                  <a:schemeClr val="bg1"/>
                </a:solidFill>
                <a:latin typeface="Arial" charset="0"/>
                <a:ea typeface="Arial" charset="0"/>
                <a:cs typeface="Arial" charset="0"/>
              </a:rPr>
              <a:t>Note: </a:t>
            </a:r>
            <a:r>
              <a:rPr lang="en-US" sz="1300" b="0" dirty="0" smtClean="0">
                <a:solidFill>
                  <a:schemeClr val="bg1"/>
                </a:solidFill>
                <a:latin typeface="Arial" charset="0"/>
                <a:ea typeface="Arial" charset="0"/>
                <a:cs typeface="Arial" charset="0"/>
              </a:rPr>
              <a:t>neque digni and in </a:t>
            </a:r>
            <a:r>
              <a:rPr lang="en-US" sz="1300" b="0" dirty="0">
                <a:solidFill>
                  <a:schemeClr val="bg1"/>
                </a:solidFill>
                <a:latin typeface="Arial" charset="0"/>
                <a:ea typeface="Arial" charset="0"/>
                <a:cs typeface="Arial" charset="0"/>
              </a:rPr>
              <a:t>aliquet nisl </a:t>
            </a:r>
            <a:r>
              <a:rPr lang="en-US" sz="1300" b="0" dirty="0" smtClean="0">
                <a:solidFill>
                  <a:schemeClr val="bg1"/>
                </a:solidFill>
                <a:latin typeface="Arial" charset="0"/>
                <a:ea typeface="Arial" charset="0"/>
                <a:cs typeface="Arial" charset="0"/>
              </a:rPr>
              <a:t/>
            </a:r>
            <a:br>
              <a:rPr lang="en-US" sz="1300" b="0" dirty="0" smtClean="0">
                <a:solidFill>
                  <a:schemeClr val="bg1"/>
                </a:solidFill>
                <a:latin typeface="Arial" charset="0"/>
                <a:ea typeface="Arial" charset="0"/>
                <a:cs typeface="Arial" charset="0"/>
              </a:rPr>
            </a:br>
            <a:r>
              <a:rPr lang="en-US" sz="1300" b="0" dirty="0" smtClean="0">
                <a:solidFill>
                  <a:schemeClr val="bg1"/>
                </a:solidFill>
                <a:latin typeface="Arial" charset="0"/>
                <a:ea typeface="Arial" charset="0"/>
                <a:cs typeface="Arial" charset="0"/>
              </a:rPr>
              <a:t>et a</a:t>
            </a:r>
            <a:r>
              <a:rPr lang="en-US" sz="1300" b="0" baseline="0" dirty="0" smtClean="0">
                <a:solidFill>
                  <a:schemeClr val="bg1"/>
                </a:solidFill>
                <a:latin typeface="Arial" charset="0"/>
                <a:ea typeface="Arial" charset="0"/>
                <a:cs typeface="Arial" charset="0"/>
              </a:rPr>
              <a:t> </a:t>
            </a:r>
            <a:r>
              <a:rPr lang="en-US" sz="1300" b="0" dirty="0" smtClean="0">
                <a:solidFill>
                  <a:schemeClr val="bg1"/>
                </a:solidFill>
                <a:latin typeface="Arial" charset="0"/>
                <a:ea typeface="Arial" charset="0"/>
                <a:cs typeface="Arial" charset="0"/>
              </a:rPr>
              <a:t>umis varius.</a:t>
            </a:r>
            <a:endParaRPr lang="en-US" sz="1300" b="0" dirty="0">
              <a:solidFill>
                <a:schemeClr val="bg1"/>
              </a:solidFill>
              <a:latin typeface="Arial" charset="0"/>
              <a:ea typeface="Arial" charset="0"/>
              <a:cs typeface="Arial" charset="0"/>
            </a:endParaRPr>
          </a:p>
        </p:txBody>
      </p:sp>
      <p:sp>
        <p:nvSpPr>
          <p:cNvPr id="4" name="Arc 3"/>
          <p:cNvSpPr/>
          <p:nvPr/>
        </p:nvSpPr>
        <p:spPr>
          <a:xfrm rot="14652315" flipV="1">
            <a:off x="1158514" y="4967722"/>
            <a:ext cx="1399130" cy="1663105"/>
          </a:xfrm>
          <a:prstGeom prst="arc">
            <a:avLst>
              <a:gd name="adj1" fmla="val 16200000"/>
              <a:gd name="adj2" fmla="val 4002257"/>
            </a:avLst>
          </a:prstGeom>
          <a:ln w="20320">
            <a:solidFill>
              <a:schemeClr val="bg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Tree>
    <p:extLst>
      <p:ext uri="{BB962C8B-B14F-4D97-AF65-F5344CB8AC3E}">
        <p14:creationId xmlns:p14="http://schemas.microsoft.com/office/powerpoint/2010/main" val="2721769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hart Placeholder 14"/>
          <p:cNvGraphicFramePr>
            <a:graphicFrameLocks noGrp="1"/>
          </p:cNvGraphicFramePr>
          <p:nvPr>
            <p:ph type="chart" sz="quarter" idx="16"/>
            <p:extLst>
              <p:ext uri="{D42A27DB-BD31-4B8C-83A1-F6EECF244321}">
                <p14:modId xmlns:p14="http://schemas.microsoft.com/office/powerpoint/2010/main" val="856433560"/>
              </p:ext>
            </p:extLst>
          </p:nvPr>
        </p:nvGraphicFramePr>
        <p:xfrm>
          <a:off x="5077005" y="1556918"/>
          <a:ext cx="6388100" cy="4465638"/>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p:cNvSpPr>
            <a:spLocks noGrp="1"/>
          </p:cNvSpPr>
          <p:nvPr>
            <p:ph type="body" idx="1"/>
          </p:nvPr>
        </p:nvSpPr>
        <p:spPr/>
        <p:txBody>
          <a:bodyPr/>
          <a:lstStyle/>
          <a:p>
            <a:pPr lvl="0"/>
            <a:r>
              <a:rPr lang="en-US" dirty="0" smtClean="0"/>
              <a:t>Lorem ipsum dolor sit amet, consectet adipiscing elit. Mauris vehicula a dui in neque dignissim, in aliquet nisl varius. Sed a erat ut magna vulputate feugiat. Quisque varius libero placerat erat and lobortis congue. Integer a arcu vel ante bibend and et scelerisque.</a:t>
            </a:r>
          </a:p>
          <a:p>
            <a:endParaRPr lang="en-US" dirty="0"/>
          </a:p>
        </p:txBody>
      </p:sp>
      <p:sp>
        <p:nvSpPr>
          <p:cNvPr id="7" name="Title 4"/>
          <p:cNvSpPr>
            <a:spLocks noGrp="1"/>
          </p:cNvSpPr>
          <p:nvPr>
            <p:ph type="title"/>
          </p:nvPr>
        </p:nvSpPr>
        <p:spPr>
          <a:xfrm>
            <a:off x="569468" y="1320800"/>
            <a:ext cx="4268653" cy="716084"/>
          </a:xfrm>
        </p:spPr>
        <p:txBody>
          <a:bodyPr/>
          <a:lstStyle/>
          <a:p>
            <a:r>
              <a:rPr lang="en-US" dirty="0" smtClean="0"/>
              <a:t>Click to add title</a:t>
            </a:r>
            <a:endParaRPr lang="en-US" dirty="0"/>
          </a:p>
        </p:txBody>
      </p:sp>
      <p:sp>
        <p:nvSpPr>
          <p:cNvPr id="11" name="Rectangle 10"/>
          <p:cNvSpPr/>
          <p:nvPr/>
        </p:nvSpPr>
        <p:spPr>
          <a:xfrm>
            <a:off x="2696060" y="4957590"/>
            <a:ext cx="2054616" cy="1124233"/>
          </a:xfrm>
          <a:prstGeom prst="rect">
            <a:avLst/>
          </a:prstGeom>
          <a:solidFill>
            <a:srgbClr val="00C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2" name="Freeform 11"/>
          <p:cNvSpPr/>
          <p:nvPr/>
        </p:nvSpPr>
        <p:spPr>
          <a:xfrm>
            <a:off x="2829048" y="510312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3" name="Freeform 12"/>
          <p:cNvSpPr/>
          <p:nvPr/>
        </p:nvSpPr>
        <p:spPr>
          <a:xfrm rot="10800000">
            <a:off x="4438485" y="5120441"/>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4" name="TextBox 13"/>
          <p:cNvSpPr txBox="1"/>
          <p:nvPr/>
        </p:nvSpPr>
        <p:spPr>
          <a:xfrm>
            <a:off x="2932863" y="5174013"/>
            <a:ext cx="1576087" cy="692497"/>
          </a:xfrm>
          <a:prstGeom prst="rect">
            <a:avLst/>
          </a:prstGeom>
          <a:noFill/>
        </p:spPr>
        <p:txBody>
          <a:bodyPr wrap="square" rtlCol="0">
            <a:spAutoFit/>
          </a:bodyPr>
          <a:lstStyle/>
          <a:p>
            <a:pPr algn="ctr"/>
            <a:r>
              <a:rPr lang="en-US" sz="1300" dirty="0">
                <a:solidFill>
                  <a:schemeClr val="bg1"/>
                </a:solidFill>
                <a:latin typeface="Arial" charset="0"/>
                <a:ea typeface="Arial" charset="0"/>
                <a:cs typeface="Arial" charset="0"/>
              </a:rPr>
              <a:t>neque dignissim, </a:t>
            </a:r>
            <a:r>
              <a:rPr lang="en-US" sz="1300" dirty="0" smtClean="0">
                <a:solidFill>
                  <a:schemeClr val="bg1"/>
                </a:solidFill>
                <a:latin typeface="Arial" charset="0"/>
                <a:ea typeface="Arial" charset="0"/>
                <a:cs typeface="Arial" charset="0"/>
              </a:rPr>
              <a:t>and in </a:t>
            </a:r>
            <a:r>
              <a:rPr lang="en-US" sz="1300" dirty="0">
                <a:solidFill>
                  <a:schemeClr val="bg1"/>
                </a:solidFill>
                <a:latin typeface="Arial" charset="0"/>
                <a:ea typeface="Arial" charset="0"/>
                <a:cs typeface="Arial" charset="0"/>
              </a:rPr>
              <a:t>aliquet nisl </a:t>
            </a:r>
            <a:r>
              <a:rPr lang="en-US" sz="1300" dirty="0" smtClean="0">
                <a:solidFill>
                  <a:schemeClr val="bg1"/>
                </a:solidFill>
                <a:latin typeface="Arial" charset="0"/>
                <a:ea typeface="Arial" charset="0"/>
                <a:cs typeface="Arial" charset="0"/>
              </a:rPr>
              <a:t/>
            </a:r>
            <a:br>
              <a:rPr lang="en-US" sz="1300" dirty="0" smtClean="0">
                <a:solidFill>
                  <a:schemeClr val="bg1"/>
                </a:solidFill>
                <a:latin typeface="Arial" charset="0"/>
                <a:ea typeface="Arial" charset="0"/>
                <a:cs typeface="Arial" charset="0"/>
              </a:rPr>
            </a:br>
            <a:r>
              <a:rPr lang="en-US" sz="1300" dirty="0" smtClean="0">
                <a:solidFill>
                  <a:schemeClr val="bg1"/>
                </a:solidFill>
                <a:latin typeface="Arial" charset="0"/>
                <a:ea typeface="Arial" charset="0"/>
                <a:cs typeface="Arial" charset="0"/>
              </a:rPr>
              <a:t>et umis varius</a:t>
            </a:r>
            <a:r>
              <a:rPr lang="en-US" sz="1300" dirty="0">
                <a:solidFill>
                  <a:schemeClr val="bg1"/>
                </a:solidFill>
                <a:latin typeface="Arial" charset="0"/>
                <a:ea typeface="Arial" charset="0"/>
                <a:cs typeface="Arial" charset="0"/>
              </a:rPr>
              <a:t>.</a:t>
            </a:r>
          </a:p>
        </p:txBody>
      </p:sp>
    </p:spTree>
    <p:extLst>
      <p:ext uri="{BB962C8B-B14F-4D97-AF65-F5344CB8AC3E}">
        <p14:creationId xmlns:p14="http://schemas.microsoft.com/office/powerpoint/2010/main" val="210276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Em psum dolor sit amet, consectetur adipiscing elit. Mauris vehicula dui in neque dignissim, in aliquet nisl varius. Sed a erat ut magna vulputate feugiat. Quisque varius libero placerat erat lobortis congue. Integer a arcu vel ante bibendum scelerisque. Class aptent taciti sociosqu </a:t>
            </a:r>
            <a:r>
              <a:rPr lang="en-US" dirty="0" smtClean="0">
                <a:hlinkClick r:id="rId3"/>
              </a:rPr>
              <a:t>ad litora torquent.</a:t>
            </a:r>
            <a:endParaRPr lang="en-US" dirty="0"/>
          </a:p>
        </p:txBody>
      </p:sp>
      <p:sp>
        <p:nvSpPr>
          <p:cNvPr id="3" name="Title 2"/>
          <p:cNvSpPr>
            <a:spLocks noGrp="1"/>
          </p:cNvSpPr>
          <p:nvPr>
            <p:ph type="title"/>
          </p:nvPr>
        </p:nvSpPr>
        <p:spPr>
          <a:xfrm>
            <a:off x="569468" y="1320800"/>
            <a:ext cx="10515600" cy="716084"/>
          </a:xfrm>
        </p:spPr>
        <p:txBody>
          <a:bodyPr/>
          <a:lstStyle/>
          <a:p>
            <a:r>
              <a:rPr lang="en-US" dirty="0" smtClean="0"/>
              <a:t>Click to edit title</a:t>
            </a:r>
            <a:endParaRPr lang="en-US" dirty="0"/>
          </a:p>
        </p:txBody>
      </p:sp>
      <p:sp>
        <p:nvSpPr>
          <p:cNvPr id="4" name="Arc 3"/>
          <p:cNvSpPr/>
          <p:nvPr/>
        </p:nvSpPr>
        <p:spPr>
          <a:xfrm rot="21073004">
            <a:off x="4519380" y="3786198"/>
            <a:ext cx="1399130" cy="1663105"/>
          </a:xfrm>
          <a:prstGeom prst="arc">
            <a:avLst>
              <a:gd name="adj1" fmla="val 16200000"/>
              <a:gd name="adj2" fmla="val 1264430"/>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5" name="Freeform 4"/>
          <p:cNvSpPr/>
          <p:nvPr/>
        </p:nvSpPr>
        <p:spPr>
          <a:xfrm>
            <a:off x="5031905" y="4884368"/>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 name="Freeform 5"/>
          <p:cNvSpPr/>
          <p:nvPr/>
        </p:nvSpPr>
        <p:spPr>
          <a:xfrm rot="10800000">
            <a:off x="6641342" y="4901687"/>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7" name="TextBox 6"/>
          <p:cNvSpPr txBox="1"/>
          <p:nvPr/>
        </p:nvSpPr>
        <p:spPr>
          <a:xfrm>
            <a:off x="5031905" y="4934239"/>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 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Tree>
    <p:extLst>
      <p:ext uri="{BB962C8B-B14F-4D97-AF65-F5344CB8AC3E}">
        <p14:creationId xmlns:p14="http://schemas.microsoft.com/office/powerpoint/2010/main" val="438157633"/>
      </p:ext>
    </p:extLst>
  </p:cSld>
  <p:clrMapOvr>
    <a:masterClrMapping/>
  </p:clrMapOvr>
  <p:timing>
    <p:tnLst>
      <p:par>
        <p:cTn id="1" dur="indefinite" restart="never" nodeType="tmRoot"/>
      </p:par>
    </p:tnLst>
  </p:timing>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2288</TotalTime>
  <Words>531</Words>
  <Application>Microsoft Macintosh PowerPoint</Application>
  <PresentationFormat>Widescreen</PresentationFormat>
  <Paragraphs>108</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Georgia</vt:lpstr>
      <vt:lpstr>Lucida Grande</vt:lpstr>
      <vt:lpstr>LucidaGrande</vt:lpstr>
      <vt:lpstr>Mangal</vt:lpstr>
      <vt:lpstr>Arial</vt:lpstr>
      <vt:lpstr>UB Powerpoint Template</vt:lpstr>
      <vt:lpstr>Classification </vt:lpstr>
      <vt:lpstr>Classification </vt:lpstr>
      <vt:lpstr>Model Performance</vt:lpstr>
      <vt:lpstr>Click to edit title</vt:lpstr>
      <vt:lpstr>Click to edit title</vt:lpstr>
      <vt:lpstr>Click to edit title</vt:lpstr>
      <vt:lpstr>PowerPoint Presentation</vt:lpstr>
      <vt:lpstr>Click to add title</vt:lpstr>
      <vt:lpstr>Click to edit title</vt:lpstr>
      <vt:lpstr>PowerPoint Presentation</vt:lpstr>
    </vt:vector>
  </TitlesOfParts>
  <Manager/>
  <Company/>
  <LinksUpToDate>false</LinksUpToDate>
  <SharedDoc>false</SharedDoc>
  <HyperlinkBase/>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Microsoft Office User</cp:lastModifiedBy>
  <cp:revision>191</cp:revision>
  <cp:lastPrinted>2016-07-18T17:32:49Z</cp:lastPrinted>
  <dcterms:created xsi:type="dcterms:W3CDTF">2016-06-28T14:05:07Z</dcterms:created>
  <dcterms:modified xsi:type="dcterms:W3CDTF">2017-11-30T00:27:22Z</dcterms:modified>
  <cp:category/>
</cp:coreProperties>
</file>

<file path=docProps/thumbnail.jpeg>
</file>